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19"/>
  </p:notesMasterIdLst>
  <p:handoutMasterIdLst>
    <p:handoutMasterId r:id="rId20"/>
  </p:handoutMasterIdLst>
  <p:sldIdLst>
    <p:sldId id="256" r:id="rId2"/>
    <p:sldId id="257" r:id="rId3"/>
    <p:sldId id="258" r:id="rId4"/>
    <p:sldId id="267" r:id="rId5"/>
    <p:sldId id="260" r:id="rId6"/>
    <p:sldId id="269" r:id="rId7"/>
    <p:sldId id="266" r:id="rId8"/>
    <p:sldId id="270" r:id="rId9"/>
    <p:sldId id="271" r:id="rId10"/>
    <p:sldId id="272" r:id="rId11"/>
    <p:sldId id="263" r:id="rId12"/>
    <p:sldId id="275" r:id="rId13"/>
    <p:sldId id="259" r:id="rId14"/>
    <p:sldId id="261" r:id="rId15"/>
    <p:sldId id="262" r:id="rId16"/>
    <p:sldId id="274" r:id="rId17"/>
    <p:sldId id="264" r:id="rId1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42" autoAdjust="0"/>
    <p:restoredTop sz="94894" autoAdjust="0"/>
  </p:normalViewPr>
  <p:slideViewPr>
    <p:cSldViewPr>
      <p:cViewPr varScale="1">
        <p:scale>
          <a:sx n="67" d="100"/>
          <a:sy n="67" d="100"/>
        </p:scale>
        <p:origin x="-792" y="-90"/>
      </p:cViewPr>
      <p:guideLst>
        <p:guide orient="horz" pos="2160"/>
        <p:guide pos="2880"/>
      </p:guideLst>
    </p:cSldViewPr>
  </p:slideViewPr>
  <p:outlineViewPr>
    <p:cViewPr>
      <p:scale>
        <a:sx n="33" d="100"/>
        <a:sy n="33" d="100"/>
      </p:scale>
      <p:origin x="0" y="423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pl-PL" smtClean="0"/>
              <a:t>KSAP</a:t>
            </a:r>
            <a:endParaRPr lang="pl-PL"/>
          </a:p>
        </p:txBody>
      </p:sp>
      <p:sp>
        <p:nvSpPr>
          <p:cNvPr id="3" name="Symbol zastępczy daty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917AAED-609D-4689-8859-1BD8022E3575}" type="datetimeFigureOut">
              <a:rPr lang="pl-PL" smtClean="0"/>
              <a:pPr/>
              <a:t>2010-07-15</a:t>
            </a:fld>
            <a:endParaRPr lang="pl-PL"/>
          </a:p>
        </p:txBody>
      </p:sp>
      <p:sp>
        <p:nvSpPr>
          <p:cNvPr id="4" name="Symbol zastępczy stopki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pl-PL" smtClean="0"/>
              <a:t>test</a:t>
            </a:r>
            <a:endParaRPr lang="pl-PL"/>
          </a:p>
        </p:txBody>
      </p:sp>
      <p:sp>
        <p:nvSpPr>
          <p:cNvPr id="5" name="Symbol zastępczy numeru slajd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D1C4CDD-2575-467D-B946-61C5AF023873}" type="slidenum">
              <a:rPr lang="pl-PL" smtClean="0"/>
              <a:pPr/>
              <a:t>‹#›</a:t>
            </a:fld>
            <a:endParaRPr lang="pl-PL"/>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pl-PL" smtClean="0"/>
              <a:t>KSAP</a:t>
            </a:r>
            <a:endParaRPr lang="pl-PL"/>
          </a:p>
        </p:txBody>
      </p:sp>
      <p:sp>
        <p:nvSpPr>
          <p:cNvPr id="3" name="Symbol zastępczy daty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A7E2B43-EDA8-44DC-9D08-C54202B4EB68}" type="datetimeFigureOut">
              <a:rPr lang="pl-PL" smtClean="0"/>
              <a:pPr/>
              <a:t>2010-07-15</a:t>
            </a:fld>
            <a:endParaRPr lang="pl-PL"/>
          </a:p>
        </p:txBody>
      </p:sp>
      <p:sp>
        <p:nvSpPr>
          <p:cNvPr id="4" name="Symbol zastępczy obrazu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6" name="Symbol zastępczy stopki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pl-PL" smtClean="0"/>
              <a:t>test</a:t>
            </a:r>
            <a:endParaRPr lang="pl-PL"/>
          </a:p>
        </p:txBody>
      </p:sp>
      <p:sp>
        <p:nvSpPr>
          <p:cNvPr id="7" name="Symbol zastępczy numeru slajd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188568-BD2C-443C-92EE-55883BDA507B}" type="slidenum">
              <a:rPr lang="pl-PL" smtClean="0"/>
              <a:pPr/>
              <a:t>‹#›</a:t>
            </a:fld>
            <a:endParaRPr lang="pl-PL"/>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normAutofit/>
          </a:bodyPr>
          <a:lstStyle/>
          <a:p>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r>
              <a:rPr lang="pl-PL" smtClean="0"/>
              <a:t>7/11/2010</a:t>
            </a:r>
            <a:endParaRPr lang="ko-KR" altLang="ko-KR"/>
          </a:p>
        </p:txBody>
      </p:sp>
      <p:sp>
        <p:nvSpPr>
          <p:cNvPr id="5" name="Symbol zastępczy stopki 4"/>
          <p:cNvSpPr>
            <a:spLocks noGrp="1"/>
          </p:cNvSpPr>
          <p:nvPr>
            <p:ph type="ftr" sz="quarter" idx="11"/>
          </p:nvPr>
        </p:nvSpPr>
        <p:spPr/>
        <p:txBody>
          <a:bodyPr/>
          <a:lstStyle/>
          <a:p>
            <a:r>
              <a:rPr lang="pl-PL" altLang="ko-KR" smtClean="0"/>
              <a:t>Mikołaj A. Cholewicz - Staż w IISS (Londyn) Konferencja absolwentów XIX promocji</a:t>
            </a:r>
            <a:endParaRPr lang="ko-KR" altLang="ko-KR"/>
          </a:p>
        </p:txBody>
      </p:sp>
      <p:sp>
        <p:nvSpPr>
          <p:cNvPr id="6" name="Symbol zastępczy numeru slajdu 5"/>
          <p:cNvSpPr>
            <a:spLocks noGrp="1"/>
          </p:cNvSpPr>
          <p:nvPr>
            <p:ph type="sldNum" sz="quarter" idx="12"/>
          </p:nvPr>
        </p:nvSpPr>
        <p:spPr/>
        <p:txBody>
          <a:bodyPr/>
          <a:lstStyle/>
          <a:p>
            <a:fld id="{13B81E3D-2636-4F5C-8275-22F22016499A}" type="slidenum">
              <a:rPr lang="en-US" smtClean="0"/>
              <a:pPr/>
              <a:t>‹#›</a:t>
            </a:fld>
            <a:endParaRPr lang="ko-KR" altLang="ko-KR"/>
          </a:p>
        </p:txBody>
      </p:sp>
    </p:spTree>
  </p:cSld>
  <p:clrMapOvr>
    <a:masterClrMapping/>
  </p:clrMapOvr>
  <p:transition spd="med">
    <p:random/>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r>
              <a:rPr lang="pl-PL" smtClean="0"/>
              <a:t>7/11/2010</a:t>
            </a:r>
            <a:endParaRPr lang="ko-KR" altLang="ko-KR"/>
          </a:p>
        </p:txBody>
      </p:sp>
      <p:sp>
        <p:nvSpPr>
          <p:cNvPr id="5" name="Symbol zastępczy stopki 4"/>
          <p:cNvSpPr>
            <a:spLocks noGrp="1"/>
          </p:cNvSpPr>
          <p:nvPr>
            <p:ph type="ftr" sz="quarter" idx="11"/>
          </p:nvPr>
        </p:nvSpPr>
        <p:spPr/>
        <p:txBody>
          <a:bodyPr/>
          <a:lstStyle/>
          <a:p>
            <a:r>
              <a:rPr lang="pl-PL" altLang="ko-KR" smtClean="0"/>
              <a:t>Mikołaj A. Cholewicz - Staż w IISS (Londyn) Konferencja absolwentów XIX promocji</a:t>
            </a:r>
            <a:endParaRPr lang="ko-KR" altLang="ko-KR"/>
          </a:p>
        </p:txBody>
      </p:sp>
      <p:sp>
        <p:nvSpPr>
          <p:cNvPr id="6" name="Symbol zastępczy numeru slajdu 5"/>
          <p:cNvSpPr>
            <a:spLocks noGrp="1"/>
          </p:cNvSpPr>
          <p:nvPr>
            <p:ph type="sldNum" sz="quarter" idx="12"/>
          </p:nvPr>
        </p:nvSpPr>
        <p:spPr/>
        <p:txBody>
          <a:bodyPr/>
          <a:lstStyle/>
          <a:p>
            <a:fld id="{13B81E3D-2636-4F5C-8275-22F22016499A}" type="slidenum">
              <a:rPr lang="en-US" smtClean="0"/>
              <a:pPr/>
              <a:t>‹#›</a:t>
            </a:fld>
            <a:endParaRPr lang="ko-KR" altLang="ko-KR"/>
          </a:p>
        </p:txBody>
      </p:sp>
    </p:spTree>
  </p:cSld>
  <p:clrMapOvr>
    <a:masterClrMapping/>
  </p:clrMapOvr>
  <p:transition spd="med">
    <p:random/>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r>
              <a:rPr lang="pl-PL" smtClean="0"/>
              <a:t>7/11/2010</a:t>
            </a:r>
            <a:endParaRPr lang="ko-KR" altLang="ko-KR"/>
          </a:p>
        </p:txBody>
      </p:sp>
      <p:sp>
        <p:nvSpPr>
          <p:cNvPr id="5" name="Symbol zastępczy stopki 4"/>
          <p:cNvSpPr>
            <a:spLocks noGrp="1"/>
          </p:cNvSpPr>
          <p:nvPr>
            <p:ph type="ftr" sz="quarter" idx="11"/>
          </p:nvPr>
        </p:nvSpPr>
        <p:spPr/>
        <p:txBody>
          <a:bodyPr/>
          <a:lstStyle/>
          <a:p>
            <a:r>
              <a:rPr lang="pl-PL" altLang="ko-KR" smtClean="0"/>
              <a:t>Mikołaj A. Cholewicz - Staż w IISS (Londyn) Konferencja absolwentów XIX promocji</a:t>
            </a:r>
            <a:endParaRPr lang="ko-KR" altLang="ko-KR"/>
          </a:p>
        </p:txBody>
      </p:sp>
      <p:sp>
        <p:nvSpPr>
          <p:cNvPr id="6" name="Symbol zastępczy numeru slajdu 5"/>
          <p:cNvSpPr>
            <a:spLocks noGrp="1"/>
          </p:cNvSpPr>
          <p:nvPr>
            <p:ph type="sldNum" sz="quarter" idx="12"/>
          </p:nvPr>
        </p:nvSpPr>
        <p:spPr/>
        <p:txBody>
          <a:bodyPr/>
          <a:lstStyle/>
          <a:p>
            <a:fld id="{13B81E3D-2636-4F5C-8275-22F22016499A}" type="slidenum">
              <a:rPr lang="en-US" smtClean="0"/>
              <a:pPr/>
              <a:t>‹#›</a:t>
            </a:fld>
            <a:endParaRPr lang="ko-KR" altLang="ko-KR"/>
          </a:p>
        </p:txBody>
      </p:sp>
    </p:spTree>
  </p:cSld>
  <p:clrMapOvr>
    <a:masterClrMapping/>
  </p:clrMapOvr>
  <p:transition spd="med">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r>
              <a:rPr lang="pl-PL" smtClean="0"/>
              <a:t>7/11/2010</a:t>
            </a:r>
            <a:endParaRPr lang="ko-KR" altLang="ko-KR"/>
          </a:p>
        </p:txBody>
      </p:sp>
      <p:sp>
        <p:nvSpPr>
          <p:cNvPr id="5" name="Symbol zastępczy stopki 4"/>
          <p:cNvSpPr>
            <a:spLocks noGrp="1"/>
          </p:cNvSpPr>
          <p:nvPr>
            <p:ph type="ftr" sz="quarter" idx="11"/>
          </p:nvPr>
        </p:nvSpPr>
        <p:spPr/>
        <p:txBody>
          <a:bodyPr/>
          <a:lstStyle/>
          <a:p>
            <a:r>
              <a:rPr lang="pl-PL" altLang="ko-KR" smtClean="0"/>
              <a:t>Mikołaj A. Cholewicz - Staż w IISS (Londyn) Konferencja absolwentów XIX promocji</a:t>
            </a:r>
            <a:endParaRPr lang="ko-KR" altLang="ko-KR"/>
          </a:p>
        </p:txBody>
      </p:sp>
      <p:sp>
        <p:nvSpPr>
          <p:cNvPr id="6" name="Symbol zastępczy numeru slajdu 5"/>
          <p:cNvSpPr>
            <a:spLocks noGrp="1"/>
          </p:cNvSpPr>
          <p:nvPr>
            <p:ph type="sldNum" sz="quarter" idx="12"/>
          </p:nvPr>
        </p:nvSpPr>
        <p:spPr/>
        <p:txBody>
          <a:bodyPr/>
          <a:lstStyle/>
          <a:p>
            <a:fld id="{13B81E3D-2636-4F5C-8275-22F22016499A}" type="slidenum">
              <a:rPr lang="en-US" smtClean="0"/>
              <a:pPr/>
              <a:t>‹#›</a:t>
            </a:fld>
            <a:endParaRPr lang="ko-KR" altLang="ko-KR"/>
          </a:p>
        </p:txBody>
      </p:sp>
    </p:spTree>
  </p:cSld>
  <p:clrMapOvr>
    <a:masterClrMapping/>
  </p:clrMapOvr>
  <p:transition spd="med">
    <p:random/>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r>
              <a:rPr lang="pl-PL" smtClean="0"/>
              <a:t>7/11/2010</a:t>
            </a:r>
            <a:endParaRPr lang="en-US"/>
          </a:p>
        </p:txBody>
      </p:sp>
      <p:sp>
        <p:nvSpPr>
          <p:cNvPr id="5" name="Symbol zastępczy stopki 4"/>
          <p:cNvSpPr>
            <a:spLocks noGrp="1"/>
          </p:cNvSpPr>
          <p:nvPr>
            <p:ph type="ftr" sz="quarter" idx="11"/>
          </p:nvPr>
        </p:nvSpPr>
        <p:spPr/>
        <p:txBody>
          <a:bodyPr/>
          <a:lstStyle/>
          <a:p>
            <a:r>
              <a:rPr lang="pl-PL" smtClean="0"/>
              <a:t>Mikołaj A. Cholewicz - Staż w IISS (Londyn) Konferencja absolwentów XIX promocji</a:t>
            </a:r>
            <a:endParaRPr lang="en-US"/>
          </a:p>
        </p:txBody>
      </p:sp>
      <p:sp>
        <p:nvSpPr>
          <p:cNvPr id="6" name="Symbol zastępczy numeru slajdu 5"/>
          <p:cNvSpPr>
            <a:spLocks noGrp="1"/>
          </p:cNvSpPr>
          <p:nvPr>
            <p:ph type="sldNum" sz="quarter" idx="12"/>
          </p:nvPr>
        </p:nvSpPr>
        <p:spPr/>
        <p:txBody>
          <a:bodyPr/>
          <a:lstStyle/>
          <a:p>
            <a:fld id="{13B81E3D-2636-4F5C-8275-22F22016499A}" type="slidenum">
              <a:rPr lang="en-US" smtClean="0"/>
              <a:pPr/>
              <a:t>‹#›</a:t>
            </a:fld>
            <a:endParaRPr lang="en-US"/>
          </a:p>
        </p:txBody>
      </p:sp>
    </p:spTree>
  </p:cSld>
  <p:clrMapOvr>
    <a:masterClrMapping/>
  </p:clrMapOvr>
  <p:transition spd="med">
    <p:random/>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r>
              <a:rPr lang="pl-PL" smtClean="0"/>
              <a:t>7/11/2010</a:t>
            </a:r>
            <a:endParaRPr lang="en-US"/>
          </a:p>
        </p:txBody>
      </p:sp>
      <p:sp>
        <p:nvSpPr>
          <p:cNvPr id="6" name="Symbol zastępczy stopki 5"/>
          <p:cNvSpPr>
            <a:spLocks noGrp="1"/>
          </p:cNvSpPr>
          <p:nvPr>
            <p:ph type="ftr" sz="quarter" idx="11"/>
          </p:nvPr>
        </p:nvSpPr>
        <p:spPr/>
        <p:txBody>
          <a:bodyPr/>
          <a:lstStyle/>
          <a:p>
            <a:r>
              <a:rPr lang="pl-PL" smtClean="0"/>
              <a:t>Mikołaj A. Cholewicz - Staż w IISS (Londyn) Konferencja absolwentów XIX promocji</a:t>
            </a:r>
            <a:endParaRPr lang="en-US"/>
          </a:p>
        </p:txBody>
      </p:sp>
      <p:sp>
        <p:nvSpPr>
          <p:cNvPr id="7" name="Symbol zastępczy numeru slajdu 6"/>
          <p:cNvSpPr>
            <a:spLocks noGrp="1"/>
          </p:cNvSpPr>
          <p:nvPr>
            <p:ph type="sldNum" sz="quarter" idx="12"/>
          </p:nvPr>
        </p:nvSpPr>
        <p:spPr/>
        <p:txBody>
          <a:bodyPr/>
          <a:lstStyle/>
          <a:p>
            <a:fld id="{13B81E3D-2636-4F5C-8275-22F22016499A}" type="slidenum">
              <a:rPr lang="en-US" smtClean="0"/>
              <a:pPr/>
              <a:t>‹#›</a:t>
            </a:fld>
            <a:endParaRPr lang="en-US"/>
          </a:p>
        </p:txBody>
      </p:sp>
    </p:spTree>
  </p:cSld>
  <p:clrMapOvr>
    <a:masterClrMapping/>
  </p:clrMapOvr>
  <p:transition spd="med">
    <p:random/>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r>
              <a:rPr lang="pl-PL" smtClean="0"/>
              <a:t>7/11/2010</a:t>
            </a:r>
            <a:endParaRPr lang="en-US"/>
          </a:p>
        </p:txBody>
      </p:sp>
      <p:sp>
        <p:nvSpPr>
          <p:cNvPr id="8" name="Symbol zastępczy stopki 7"/>
          <p:cNvSpPr>
            <a:spLocks noGrp="1"/>
          </p:cNvSpPr>
          <p:nvPr>
            <p:ph type="ftr" sz="quarter" idx="11"/>
          </p:nvPr>
        </p:nvSpPr>
        <p:spPr/>
        <p:txBody>
          <a:bodyPr/>
          <a:lstStyle/>
          <a:p>
            <a:r>
              <a:rPr lang="pl-PL" smtClean="0"/>
              <a:t>Mikołaj A. Cholewicz - Staż w IISS (Londyn) Konferencja absolwentów XIX promocji</a:t>
            </a:r>
            <a:endParaRPr lang="en-US"/>
          </a:p>
        </p:txBody>
      </p:sp>
      <p:sp>
        <p:nvSpPr>
          <p:cNvPr id="9" name="Symbol zastępczy numeru slajdu 8"/>
          <p:cNvSpPr>
            <a:spLocks noGrp="1"/>
          </p:cNvSpPr>
          <p:nvPr>
            <p:ph type="sldNum" sz="quarter" idx="12"/>
          </p:nvPr>
        </p:nvSpPr>
        <p:spPr/>
        <p:txBody>
          <a:bodyPr/>
          <a:lstStyle/>
          <a:p>
            <a:fld id="{13B81E3D-2636-4F5C-8275-22F22016499A}" type="slidenum">
              <a:rPr lang="en-US" smtClean="0"/>
              <a:pPr/>
              <a:t>‹#›</a:t>
            </a:fld>
            <a:endParaRPr lang="en-US"/>
          </a:p>
        </p:txBody>
      </p:sp>
    </p:spTree>
  </p:cSld>
  <p:clrMapOvr>
    <a:masterClrMapping/>
  </p:clrMapOvr>
  <p:transition spd="med">
    <p:random/>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r>
              <a:rPr lang="pl-PL" smtClean="0"/>
              <a:t>7/11/2010</a:t>
            </a:r>
            <a:endParaRPr lang="ko-KR" altLang="ko-KR"/>
          </a:p>
        </p:txBody>
      </p:sp>
      <p:sp>
        <p:nvSpPr>
          <p:cNvPr id="4" name="Symbol zastępczy stopki 3"/>
          <p:cNvSpPr>
            <a:spLocks noGrp="1"/>
          </p:cNvSpPr>
          <p:nvPr>
            <p:ph type="ftr" sz="quarter" idx="11"/>
          </p:nvPr>
        </p:nvSpPr>
        <p:spPr/>
        <p:txBody>
          <a:bodyPr/>
          <a:lstStyle/>
          <a:p>
            <a:r>
              <a:rPr lang="pl-PL" altLang="ko-KR" smtClean="0"/>
              <a:t>Mikołaj A. Cholewicz - Staż w IISS (Londyn) Konferencja absolwentów XIX promocji</a:t>
            </a:r>
            <a:endParaRPr lang="ko-KR" altLang="ko-KR"/>
          </a:p>
        </p:txBody>
      </p:sp>
      <p:sp>
        <p:nvSpPr>
          <p:cNvPr id="5" name="Symbol zastępczy numeru slajdu 4"/>
          <p:cNvSpPr>
            <a:spLocks noGrp="1"/>
          </p:cNvSpPr>
          <p:nvPr>
            <p:ph type="sldNum" sz="quarter" idx="12"/>
          </p:nvPr>
        </p:nvSpPr>
        <p:spPr/>
        <p:txBody>
          <a:bodyPr/>
          <a:lstStyle/>
          <a:p>
            <a:fld id="{13B81E3D-2636-4F5C-8275-22F22016499A}" type="slidenum">
              <a:rPr lang="en-US" smtClean="0"/>
              <a:pPr/>
              <a:t>‹#›</a:t>
            </a:fld>
            <a:endParaRPr lang="ko-KR" altLang="ko-KR"/>
          </a:p>
        </p:txBody>
      </p:sp>
    </p:spTree>
  </p:cSld>
  <p:clrMapOvr>
    <a:masterClrMapping/>
  </p:clrMapOvr>
  <p:transition spd="med">
    <p:random/>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r>
              <a:rPr lang="pl-PL" smtClean="0"/>
              <a:t>7/11/2010</a:t>
            </a:r>
            <a:endParaRPr lang="ko-KR" altLang="ko-KR"/>
          </a:p>
        </p:txBody>
      </p:sp>
      <p:sp>
        <p:nvSpPr>
          <p:cNvPr id="3" name="Symbol zastępczy stopki 2"/>
          <p:cNvSpPr>
            <a:spLocks noGrp="1"/>
          </p:cNvSpPr>
          <p:nvPr>
            <p:ph type="ftr" sz="quarter" idx="11"/>
          </p:nvPr>
        </p:nvSpPr>
        <p:spPr/>
        <p:txBody>
          <a:bodyPr/>
          <a:lstStyle/>
          <a:p>
            <a:r>
              <a:rPr lang="pl-PL" altLang="ko-KR" smtClean="0"/>
              <a:t>Mikołaj A. Cholewicz - Staż w IISS (Londyn) Konferencja absolwentów XIX promocji</a:t>
            </a:r>
            <a:endParaRPr lang="ko-KR" altLang="ko-KR"/>
          </a:p>
        </p:txBody>
      </p:sp>
      <p:sp>
        <p:nvSpPr>
          <p:cNvPr id="4" name="Symbol zastępczy numeru slajdu 3"/>
          <p:cNvSpPr>
            <a:spLocks noGrp="1"/>
          </p:cNvSpPr>
          <p:nvPr>
            <p:ph type="sldNum" sz="quarter" idx="12"/>
          </p:nvPr>
        </p:nvSpPr>
        <p:spPr/>
        <p:txBody>
          <a:bodyPr/>
          <a:lstStyle/>
          <a:p>
            <a:fld id="{13B81E3D-2636-4F5C-8275-22F22016499A}" type="slidenum">
              <a:rPr lang="en-US" smtClean="0"/>
              <a:pPr/>
              <a:t>‹#›</a:t>
            </a:fld>
            <a:endParaRPr lang="ko-KR" altLang="ko-KR"/>
          </a:p>
        </p:txBody>
      </p:sp>
    </p:spTree>
  </p:cSld>
  <p:clrMapOvr>
    <a:masterClrMapping/>
  </p:clrMapOvr>
  <p:transition spd="med">
    <p:random/>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r>
              <a:rPr lang="pl-PL" smtClean="0"/>
              <a:t>7/11/2010</a:t>
            </a:r>
            <a:endParaRPr lang="en-US"/>
          </a:p>
        </p:txBody>
      </p:sp>
      <p:sp>
        <p:nvSpPr>
          <p:cNvPr id="6" name="Symbol zastępczy stopki 5"/>
          <p:cNvSpPr>
            <a:spLocks noGrp="1"/>
          </p:cNvSpPr>
          <p:nvPr>
            <p:ph type="ftr" sz="quarter" idx="11"/>
          </p:nvPr>
        </p:nvSpPr>
        <p:spPr/>
        <p:txBody>
          <a:bodyPr/>
          <a:lstStyle/>
          <a:p>
            <a:r>
              <a:rPr lang="pl-PL" smtClean="0"/>
              <a:t>Mikołaj A. Cholewicz - Staż w IISS (Londyn) Konferencja absolwentów XIX promocji</a:t>
            </a:r>
            <a:endParaRPr lang="en-US"/>
          </a:p>
        </p:txBody>
      </p:sp>
      <p:sp>
        <p:nvSpPr>
          <p:cNvPr id="7" name="Symbol zastępczy numeru slajdu 6"/>
          <p:cNvSpPr>
            <a:spLocks noGrp="1"/>
          </p:cNvSpPr>
          <p:nvPr>
            <p:ph type="sldNum" sz="quarter" idx="12"/>
          </p:nvPr>
        </p:nvSpPr>
        <p:spPr/>
        <p:txBody>
          <a:bodyPr/>
          <a:lstStyle/>
          <a:p>
            <a:fld id="{13B81E3D-2636-4F5C-8275-22F22016499A}" type="slidenum">
              <a:rPr lang="en-US" smtClean="0"/>
              <a:pPr/>
              <a:t>‹#›</a:t>
            </a:fld>
            <a:endParaRPr lang="en-US"/>
          </a:p>
        </p:txBody>
      </p:sp>
    </p:spTree>
  </p:cSld>
  <p:clrMapOvr>
    <a:masterClrMapping/>
  </p:clrMapOvr>
  <p:transition spd="med">
    <p:random/>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r>
              <a:rPr lang="pl-PL" smtClean="0"/>
              <a:t>7/11/2010</a:t>
            </a:r>
            <a:endParaRPr lang="en-US"/>
          </a:p>
        </p:txBody>
      </p:sp>
      <p:sp>
        <p:nvSpPr>
          <p:cNvPr id="6" name="Symbol zastępczy stopki 5"/>
          <p:cNvSpPr>
            <a:spLocks noGrp="1"/>
          </p:cNvSpPr>
          <p:nvPr>
            <p:ph type="ftr" sz="quarter" idx="11"/>
          </p:nvPr>
        </p:nvSpPr>
        <p:spPr/>
        <p:txBody>
          <a:bodyPr/>
          <a:lstStyle/>
          <a:p>
            <a:r>
              <a:rPr lang="pl-PL" smtClean="0"/>
              <a:t>Mikołaj A. Cholewicz - Staż w IISS (Londyn) Konferencja absolwentów XIX promocji</a:t>
            </a:r>
            <a:endParaRPr lang="en-US"/>
          </a:p>
        </p:txBody>
      </p:sp>
      <p:sp>
        <p:nvSpPr>
          <p:cNvPr id="7" name="Symbol zastępczy numeru slajdu 6"/>
          <p:cNvSpPr>
            <a:spLocks noGrp="1"/>
          </p:cNvSpPr>
          <p:nvPr>
            <p:ph type="sldNum" sz="quarter" idx="12"/>
          </p:nvPr>
        </p:nvSpPr>
        <p:spPr/>
        <p:txBody>
          <a:bodyPr/>
          <a:lstStyle/>
          <a:p>
            <a:fld id="{13B81E3D-2636-4F5C-8275-22F22016499A}" type="slidenum">
              <a:rPr lang="en-US" smtClean="0"/>
              <a:pPr/>
              <a:t>‹#›</a:t>
            </a:fld>
            <a:endParaRPr lang="en-US"/>
          </a:p>
        </p:txBody>
      </p:sp>
    </p:spTree>
  </p:cSld>
  <p:clrMapOvr>
    <a:masterClrMapping/>
  </p:clrMapOvr>
  <p:transition spd="med">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pl-PL" smtClean="0"/>
              <a:t>7/11/2010</a:t>
            </a:r>
            <a:endParaRPr lang="ko-KR" altLang="ko-KR" sz="1100"/>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gn="ctr"/>
            <a:r>
              <a:rPr lang="pl-PL" altLang="ko-KR" sz="1100" smtClean="0"/>
              <a:t>Mikołaj A. Cholewicz - Staż w IISS (Londyn) Konferencja absolwentów XIX promocji</a:t>
            </a:r>
            <a:endParaRPr lang="ko-KR" altLang="ko-KR" sz="1100" dirty="0"/>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lgn="r"/>
            <a:fld id="{13B81E3D-2636-4F5C-8275-22F22016499A}" type="slidenum">
              <a:rPr lang="en-US" smtClean="0"/>
              <a:pPr algn="r"/>
              <a:t>‹#›</a:t>
            </a:fld>
            <a:endParaRPr lang="ko-KR" altLang="ko-KR" sz="1100"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med">
    <p:random/>
  </p:transition>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iiss.org/welcome/" TargetMode="External"/><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gif"/><Relationship Id="rId4" Type="http://schemas.openxmlformats.org/officeDocument/2006/relationships/image" Target="../media/image1.gif"/></Relationships>
</file>

<file path=ppt/slides/_rels/slide10.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3.jpeg"/><Relationship Id="rId3" Type="http://schemas.openxmlformats.org/officeDocument/2006/relationships/image" Target="../media/image2.gif"/><Relationship Id="rId7" Type="http://schemas.openxmlformats.org/officeDocument/2006/relationships/image" Target="../media/image14.jpeg"/><Relationship Id="rId12"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jpeg"/><Relationship Id="rId10" Type="http://schemas.openxmlformats.org/officeDocument/2006/relationships/image" Target="../media/image17.jpeg"/><Relationship Id="rId4" Type="http://schemas.openxmlformats.org/officeDocument/2006/relationships/image" Target="../media/image11.jpeg"/><Relationship Id="rId9" Type="http://schemas.openxmlformats.org/officeDocument/2006/relationships/image" Target="../media/image16.jpeg"/><Relationship Id="rId1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2.gif"/><Relationship Id="rId7" Type="http://schemas.openxmlformats.org/officeDocument/2006/relationships/image" Target="../media/image23.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3.jpeg"/><Relationship Id="rId9"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gif"/><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gif"/><Relationship Id="rId7"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ytuł 3"/>
          <p:cNvSpPr>
            <a:spLocks noGrp="1"/>
          </p:cNvSpPr>
          <p:nvPr>
            <p:ph type="ctrTitle"/>
          </p:nvPr>
        </p:nvSpPr>
        <p:spPr>
          <a:xfrm>
            <a:off x="611560" y="1097309"/>
            <a:ext cx="7992888" cy="2331691"/>
          </a:xfrm>
        </p:spPr>
        <p:txBody>
          <a:bodyPr anchor="t"/>
          <a:lstStyle/>
          <a:p>
            <a:r>
              <a:rPr lang="pl-PL" sz="3400" b="0" dirty="0" smtClean="0"/>
              <a:t>DZIAŁALNOŚĆ </a:t>
            </a:r>
            <a:r>
              <a:rPr lang="pl-PL" sz="3400" dirty="0">
                <a:effectLst>
                  <a:outerShdw blurRad="38100" dist="38100" dir="2700000" algn="tl">
                    <a:srgbClr val="000000">
                      <a:alpha val="43137"/>
                    </a:srgbClr>
                  </a:outerShdw>
                </a:effectLst>
              </a:rPr>
              <a:t>IISS </a:t>
            </a:r>
            <a:r>
              <a:rPr lang="pl-PL" sz="3400" b="0" dirty="0" smtClean="0"/>
              <a:t/>
            </a:r>
            <a:br>
              <a:rPr lang="pl-PL" sz="3400" b="0" dirty="0" smtClean="0"/>
            </a:br>
            <a:r>
              <a:rPr lang="pl-PL" sz="3400" b="0" dirty="0" smtClean="0"/>
              <a:t>JAKO </a:t>
            </a:r>
            <a:r>
              <a:rPr lang="pl-PL" sz="3400" b="0" dirty="0"/>
              <a:t>PRZYKŁAD FUNKCJONOWANIA NOWOCZESNEGO </a:t>
            </a:r>
            <a:r>
              <a:rPr lang="pl-PL" sz="3400" i="1" dirty="0" smtClean="0"/>
              <a:t>THINK </a:t>
            </a:r>
            <a:r>
              <a:rPr lang="pl-PL" sz="3400" i="1" dirty="0"/>
              <a:t>TANKU </a:t>
            </a:r>
            <a:r>
              <a:rPr lang="pl-PL" sz="3400" b="0" i="1" dirty="0" smtClean="0"/>
              <a:t/>
            </a:r>
            <a:br>
              <a:rPr lang="pl-PL" sz="3400" b="0" i="1" dirty="0" smtClean="0"/>
            </a:br>
            <a:r>
              <a:rPr lang="pl-PL" sz="3400" b="0" dirty="0" smtClean="0"/>
              <a:t>W </a:t>
            </a:r>
            <a:r>
              <a:rPr lang="pl-PL" sz="3400" b="0" dirty="0"/>
              <a:t>ŚRODOWISKU </a:t>
            </a:r>
            <a:r>
              <a:rPr lang="pl-PL" sz="3400" b="0" dirty="0" smtClean="0"/>
              <a:t>MIĘDZYNARODOWYM</a:t>
            </a:r>
            <a:endParaRPr lang="pl-PL" sz="3400" b="0" dirty="0"/>
          </a:p>
        </p:txBody>
      </p:sp>
      <p:sp>
        <p:nvSpPr>
          <p:cNvPr id="5" name="Podtytuł 4"/>
          <p:cNvSpPr>
            <a:spLocks noGrp="1"/>
          </p:cNvSpPr>
          <p:nvPr>
            <p:ph type="subTitle" idx="1"/>
          </p:nvPr>
        </p:nvSpPr>
        <p:spPr>
          <a:xfrm>
            <a:off x="1371600" y="5013176"/>
            <a:ext cx="6400800" cy="1080120"/>
          </a:xfrm>
        </p:spPr>
        <p:txBody>
          <a:bodyPr anchor="t">
            <a:normAutofit fontScale="70000" lnSpcReduction="20000"/>
          </a:bodyPr>
          <a:lstStyle/>
          <a:p>
            <a:endParaRPr lang="pl-PL" dirty="0" smtClean="0"/>
          </a:p>
          <a:p>
            <a:r>
              <a:rPr lang="pl-PL" b="1" dirty="0" smtClean="0"/>
              <a:t>Mikołaj A. Cholewicz</a:t>
            </a:r>
          </a:p>
          <a:p>
            <a:r>
              <a:rPr lang="pl-PL" sz="2800" dirty="0" smtClean="0"/>
              <a:t>XIX Promocja KSAP „Królowa Jadwiga”</a:t>
            </a:r>
            <a:endParaRPr lang="pl-PL" sz="2800" dirty="0"/>
          </a:p>
        </p:txBody>
      </p:sp>
      <p:pic>
        <p:nvPicPr>
          <p:cNvPr id="6" name="Obraz 5" descr="The International Institute for Strategic Studies">
            <a:hlinkClick r:id="rId3" tooltip="home"/>
          </p:cNvPr>
          <p:cNvPicPr/>
          <p:nvPr/>
        </p:nvPicPr>
        <p:blipFill>
          <a:blip r:embed="rId4" cstate="print"/>
          <a:srcRect/>
          <a:stretch>
            <a:fillRect/>
          </a:stretch>
        </p:blipFill>
        <p:spPr bwMode="auto">
          <a:xfrm>
            <a:off x="3707904" y="3717033"/>
            <a:ext cx="1800200" cy="1152128"/>
          </a:xfrm>
          <a:prstGeom prst="rect">
            <a:avLst/>
          </a:prstGeom>
          <a:noFill/>
          <a:ln w="9525">
            <a:noFill/>
            <a:miter lim="800000"/>
            <a:headEnd/>
            <a:tailEnd/>
          </a:ln>
        </p:spPr>
      </p:pic>
      <p:pic>
        <p:nvPicPr>
          <p:cNvPr id="8" name="Obraz 7" descr="ksap_logo.gif"/>
          <p:cNvPicPr>
            <a:picLocks noChangeAspect="1"/>
          </p:cNvPicPr>
          <p:nvPr/>
        </p:nvPicPr>
        <p:blipFill>
          <a:blip r:embed="rId5"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0" name="Picture 8" descr="C:\Users\dominika\Desktop\leonardo_rgb.jp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9" name="Picture 7" descr="napis"/>
          <p:cNvPicPr>
            <a:picLocks noChangeAspect="1" noChangeArrowheads="1"/>
          </p:cNvPicPr>
          <p:nvPr/>
        </p:nvPicPr>
        <p:blipFill>
          <a:blip r:embed="rId7" cstate="print"/>
          <a:srcRect/>
          <a:stretch>
            <a:fillRect/>
          </a:stretch>
        </p:blipFill>
        <p:spPr bwMode="auto">
          <a:xfrm>
            <a:off x="1331640" y="333376"/>
            <a:ext cx="3888432" cy="158882"/>
          </a:xfrm>
          <a:prstGeom prst="rect">
            <a:avLst/>
          </a:prstGeom>
          <a:noFill/>
          <a:ln w="9525">
            <a:noFill/>
            <a:miter lim="800000"/>
            <a:headEnd/>
            <a:tailEnd/>
          </a:ln>
        </p:spPr>
      </p:pic>
      <p:sp>
        <p:nvSpPr>
          <p:cNvPr id="12"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t>
            </a:r>
            <a:r>
              <a:rPr lang="pl-PL" dirty="0" smtClean="0">
                <a:latin typeface="Calibri" pitchFamily="34" charset="0"/>
              </a:rPr>
              <a:t>Absolwentów</a:t>
            </a:r>
            <a:endParaRPr lang="pl-PL" dirty="0">
              <a:latin typeface="Calibri" pitchFamily="34" charset="0"/>
            </a:endParaRP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200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ymbol zastępczy numeru slajdu 6"/>
          <p:cNvSpPr>
            <a:spLocks noGrp="1"/>
          </p:cNvSpPr>
          <p:nvPr>
            <p:ph type="sldNum" sz="quarter" idx="12"/>
          </p:nvPr>
        </p:nvSpPr>
        <p:spPr/>
        <p:txBody>
          <a:bodyPr/>
          <a:lstStyle/>
          <a:p>
            <a:fld id="{13B81E3D-2636-4F5C-8275-22F22016499A}" type="slidenum">
              <a:rPr lang="en-US" smtClean="0"/>
              <a:pPr/>
              <a:t>10</a:t>
            </a:fld>
            <a:endParaRPr lang="ko-KR" altLang="ko-KR"/>
          </a:p>
        </p:txBody>
      </p:sp>
      <p:pic>
        <p:nvPicPr>
          <p:cNvPr id="9" name="Obraz 8" descr="ksap_logo.g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0" name="Obraz 9" descr="5pubEU-Front-cover.jpg"/>
          <p:cNvPicPr/>
          <p:nvPr/>
        </p:nvPicPr>
        <p:blipFill>
          <a:blip r:embed="rId4" cstate="print"/>
          <a:stretch>
            <a:fillRect/>
          </a:stretch>
        </p:blipFill>
        <p:spPr>
          <a:xfrm>
            <a:off x="1187624" y="1124744"/>
            <a:ext cx="1504950" cy="2181225"/>
          </a:xfrm>
          <a:prstGeom prst="rect">
            <a:avLst/>
          </a:prstGeom>
          <a:ln w="3175">
            <a:noFill/>
          </a:ln>
        </p:spPr>
      </p:pic>
      <p:pic>
        <p:nvPicPr>
          <p:cNvPr id="11" name="Obraz 10" descr="3pubIMD-Cover.jpg"/>
          <p:cNvPicPr/>
          <p:nvPr/>
        </p:nvPicPr>
        <p:blipFill>
          <a:blip r:embed="rId5" cstate="print"/>
          <a:stretch>
            <a:fillRect/>
          </a:stretch>
        </p:blipFill>
        <p:spPr>
          <a:xfrm>
            <a:off x="4860032" y="1124744"/>
            <a:ext cx="1515745" cy="2190750"/>
          </a:xfrm>
          <a:prstGeom prst="rect">
            <a:avLst/>
          </a:prstGeom>
          <a:ln w="3175">
            <a:noFill/>
          </a:ln>
        </p:spPr>
      </p:pic>
      <p:pic>
        <p:nvPicPr>
          <p:cNvPr id="12" name="Obraz 11" descr="11pubNK_dossier_cover_proof_290903.jpg"/>
          <p:cNvPicPr/>
          <p:nvPr/>
        </p:nvPicPr>
        <p:blipFill>
          <a:blip r:embed="rId6" cstate="print"/>
          <a:stretch>
            <a:fillRect/>
          </a:stretch>
        </p:blipFill>
        <p:spPr>
          <a:xfrm>
            <a:off x="5652120" y="3717032"/>
            <a:ext cx="1552575" cy="2190750"/>
          </a:xfrm>
          <a:prstGeom prst="rect">
            <a:avLst/>
          </a:prstGeom>
          <a:ln w="3175">
            <a:noFill/>
          </a:ln>
        </p:spPr>
      </p:pic>
      <p:pic>
        <p:nvPicPr>
          <p:cNvPr id="13" name="Obraz 12" descr="7pubStrategic-Survey-09.jpg"/>
          <p:cNvPicPr/>
          <p:nvPr/>
        </p:nvPicPr>
        <p:blipFill>
          <a:blip r:embed="rId7" cstate="print"/>
          <a:srcRect l="2302" t="3371" r="57033" b="3745"/>
          <a:stretch>
            <a:fillRect/>
          </a:stretch>
        </p:blipFill>
        <p:spPr>
          <a:xfrm>
            <a:off x="323528" y="3717032"/>
            <a:ext cx="1597660" cy="2190750"/>
          </a:xfrm>
          <a:prstGeom prst="rect">
            <a:avLst/>
          </a:prstGeom>
          <a:ln w="3175">
            <a:noFill/>
          </a:ln>
        </p:spPr>
      </p:pic>
      <p:pic>
        <p:nvPicPr>
          <p:cNvPr id="14" name="Obraz 13" descr="9pubAP408_larger.jpg"/>
          <p:cNvPicPr/>
          <p:nvPr/>
        </p:nvPicPr>
        <p:blipFill>
          <a:blip r:embed="rId8" cstate="print"/>
          <a:stretch>
            <a:fillRect/>
          </a:stretch>
        </p:blipFill>
        <p:spPr>
          <a:xfrm>
            <a:off x="2123728" y="3717032"/>
            <a:ext cx="1514475" cy="2190750"/>
          </a:xfrm>
          <a:prstGeom prst="rect">
            <a:avLst/>
          </a:prstGeom>
          <a:ln w="3175">
            <a:noFill/>
          </a:ln>
        </p:spPr>
      </p:pic>
      <p:pic>
        <p:nvPicPr>
          <p:cNvPr id="15" name="Obraz 14" descr="1pubMB-2010.jpg"/>
          <p:cNvPicPr/>
          <p:nvPr/>
        </p:nvPicPr>
        <p:blipFill>
          <a:blip r:embed="rId9" cstate="print"/>
          <a:stretch>
            <a:fillRect/>
          </a:stretch>
        </p:blipFill>
        <p:spPr>
          <a:xfrm>
            <a:off x="3851920" y="3717032"/>
            <a:ext cx="1598930" cy="2190750"/>
          </a:xfrm>
          <a:prstGeom prst="rect">
            <a:avLst/>
          </a:prstGeom>
          <a:ln w="3175">
            <a:noFill/>
          </a:ln>
        </p:spPr>
      </p:pic>
      <p:pic>
        <p:nvPicPr>
          <p:cNvPr id="16" name="Obraz 15" descr="4pubSEAsia-dossier.jpg"/>
          <p:cNvPicPr/>
          <p:nvPr/>
        </p:nvPicPr>
        <p:blipFill>
          <a:blip r:embed="rId10" cstate="print"/>
          <a:stretch>
            <a:fillRect/>
          </a:stretch>
        </p:blipFill>
        <p:spPr>
          <a:xfrm>
            <a:off x="2987824" y="1124744"/>
            <a:ext cx="1516380" cy="2190750"/>
          </a:xfrm>
          <a:prstGeom prst="rect">
            <a:avLst/>
          </a:prstGeom>
          <a:ln w="3175">
            <a:noFill/>
          </a:ln>
        </p:spPr>
      </p:pic>
      <p:pic>
        <p:nvPicPr>
          <p:cNvPr id="17" name="Obraz 16" descr="6pubME-Front-Cover.jpg"/>
          <p:cNvPicPr/>
          <p:nvPr/>
        </p:nvPicPr>
        <p:blipFill>
          <a:blip r:embed="rId11" cstate="print"/>
          <a:stretch>
            <a:fillRect/>
          </a:stretch>
        </p:blipFill>
        <p:spPr>
          <a:xfrm>
            <a:off x="6588224" y="1124744"/>
            <a:ext cx="1514475" cy="2190750"/>
          </a:xfrm>
          <a:prstGeom prst="rect">
            <a:avLst/>
          </a:prstGeom>
          <a:ln w="3175">
            <a:noFill/>
          </a:ln>
        </p:spPr>
      </p:pic>
      <p:pic>
        <p:nvPicPr>
          <p:cNvPr id="18" name="Obraz 17" descr="8pubSurvival-52-2.jpg"/>
          <p:cNvPicPr/>
          <p:nvPr/>
        </p:nvPicPr>
        <p:blipFill>
          <a:blip r:embed="rId12" cstate="print"/>
          <a:stretch>
            <a:fillRect/>
          </a:stretch>
        </p:blipFill>
        <p:spPr>
          <a:xfrm>
            <a:off x="7380312" y="3717032"/>
            <a:ext cx="1598295" cy="2190750"/>
          </a:xfrm>
          <a:prstGeom prst="rect">
            <a:avLst/>
          </a:prstGeom>
          <a:ln w="3175">
            <a:noFill/>
          </a:ln>
        </p:spPr>
      </p:pic>
      <p:pic>
        <p:nvPicPr>
          <p:cNvPr id="20" name="Picture 8" descr="C:\Users\dominika\Desktop\leonardo_rgb.jpg"/>
          <p:cNvPicPr>
            <a:picLocks noChangeAspect="1" noChangeArrowheads="1"/>
          </p:cNvPicPr>
          <p:nvPr/>
        </p:nvPicPr>
        <p:blipFill>
          <a:blip r:embed="rId13"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19" name="Picture 7" descr="napis"/>
          <p:cNvPicPr>
            <a:picLocks noChangeAspect="1" noChangeArrowheads="1"/>
          </p:cNvPicPr>
          <p:nvPr/>
        </p:nvPicPr>
        <p:blipFill>
          <a:blip r:embed="rId14" cstate="print"/>
          <a:srcRect/>
          <a:stretch>
            <a:fillRect/>
          </a:stretch>
        </p:blipFill>
        <p:spPr bwMode="auto">
          <a:xfrm>
            <a:off x="1331640" y="333376"/>
            <a:ext cx="3888432" cy="158882"/>
          </a:xfrm>
          <a:prstGeom prst="rect">
            <a:avLst/>
          </a:prstGeom>
          <a:noFill/>
          <a:ln w="9525">
            <a:noFill/>
            <a:miter lim="800000"/>
            <a:headEnd/>
            <a:tailEnd/>
          </a:ln>
        </p:spPr>
      </p:pic>
      <p:sp>
        <p:nvSpPr>
          <p:cNvPr id="21"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770" decel="100000"/>
                                        <p:tgtEl>
                                          <p:spTgt spid="10"/>
                                        </p:tgtEl>
                                      </p:cBhvr>
                                    </p:animEffect>
                                    <p:animScale>
                                      <p:cBhvr>
                                        <p:cTn id="8" dur="770" decel="100000"/>
                                        <p:tgtEl>
                                          <p:spTgt spid="10"/>
                                        </p:tgtEl>
                                      </p:cBhvr>
                                      <p:from x="10000" y="10000"/>
                                      <p:to x="200000" y="450000"/>
                                    </p:animScale>
                                    <p:animScale>
                                      <p:cBhvr>
                                        <p:cTn id="9" dur="1230" accel="100000" fill="hold">
                                          <p:stCondLst>
                                            <p:cond delay="770"/>
                                          </p:stCondLst>
                                        </p:cTn>
                                        <p:tgtEl>
                                          <p:spTgt spid="10"/>
                                        </p:tgtEl>
                                      </p:cBhvr>
                                      <p:from x="200000" y="450000"/>
                                      <p:to x="100000" y="100000"/>
                                    </p:animScale>
                                    <p:set>
                                      <p:cBhvr>
                                        <p:cTn id="10" dur="770" fill="hold"/>
                                        <p:tgtEl>
                                          <p:spTgt spid="10"/>
                                        </p:tgtEl>
                                        <p:attrNameLst>
                                          <p:attrName>ppt_x</p:attrName>
                                        </p:attrNameLst>
                                      </p:cBhvr>
                                      <p:to>
                                        <p:strVal val="(0.5)"/>
                                      </p:to>
                                    </p:set>
                                    <p:anim from="(0.5)" to="(#ppt_x)" calcmode="lin" valueType="num">
                                      <p:cBhvr>
                                        <p:cTn id="11" dur="1230" accel="100000" fill="hold">
                                          <p:stCondLst>
                                            <p:cond delay="770"/>
                                          </p:stCondLst>
                                        </p:cTn>
                                        <p:tgtEl>
                                          <p:spTgt spid="10"/>
                                        </p:tgtEl>
                                        <p:attrNameLst>
                                          <p:attrName>ppt_x</p:attrName>
                                        </p:attrNameLst>
                                      </p:cBhvr>
                                    </p:anim>
                                    <p:set>
                                      <p:cBhvr>
                                        <p:cTn id="12" dur="770" fill="hold"/>
                                        <p:tgtEl>
                                          <p:spTgt spid="10"/>
                                        </p:tgtEl>
                                        <p:attrNameLst>
                                          <p:attrName>ppt_y</p:attrName>
                                        </p:attrNameLst>
                                      </p:cBhvr>
                                      <p:to>
                                        <p:strVal val="(#ppt_y+0.4)"/>
                                      </p:to>
                                    </p:set>
                                    <p:anim from="(#ppt_y+0.4)" to="(#ppt_y)" calcmode="lin" valueType="num">
                                      <p:cBhvr>
                                        <p:cTn id="13" dur="1230" accel="100000" fill="hold">
                                          <p:stCondLst>
                                            <p:cond delay="770"/>
                                          </p:stCondLst>
                                        </p:cTn>
                                        <p:tgtEl>
                                          <p:spTgt spid="10"/>
                                        </p:tgtEl>
                                        <p:attrNameLst>
                                          <p:attrName>ppt_y</p:attrName>
                                        </p:attrNameLst>
                                      </p:cBhvr>
                                    </p:anim>
                                  </p:childTnLst>
                                </p:cTn>
                              </p:par>
                              <p:par>
                                <p:cTn id="14" presetID="51" presetClass="entr" presetSubtype="0"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770" decel="100000"/>
                                        <p:tgtEl>
                                          <p:spTgt spid="16"/>
                                        </p:tgtEl>
                                      </p:cBhvr>
                                    </p:animEffect>
                                    <p:animScale>
                                      <p:cBhvr>
                                        <p:cTn id="17" dur="770" decel="100000"/>
                                        <p:tgtEl>
                                          <p:spTgt spid="16"/>
                                        </p:tgtEl>
                                      </p:cBhvr>
                                      <p:from x="10000" y="10000"/>
                                      <p:to x="200000" y="450000"/>
                                    </p:animScale>
                                    <p:animScale>
                                      <p:cBhvr>
                                        <p:cTn id="18" dur="1230" accel="100000" fill="hold">
                                          <p:stCondLst>
                                            <p:cond delay="770"/>
                                          </p:stCondLst>
                                        </p:cTn>
                                        <p:tgtEl>
                                          <p:spTgt spid="16"/>
                                        </p:tgtEl>
                                      </p:cBhvr>
                                      <p:from x="200000" y="450000"/>
                                      <p:to x="100000" y="100000"/>
                                    </p:animScale>
                                    <p:set>
                                      <p:cBhvr>
                                        <p:cTn id="19" dur="770" fill="hold"/>
                                        <p:tgtEl>
                                          <p:spTgt spid="16"/>
                                        </p:tgtEl>
                                        <p:attrNameLst>
                                          <p:attrName>ppt_x</p:attrName>
                                        </p:attrNameLst>
                                      </p:cBhvr>
                                      <p:to>
                                        <p:strVal val="(0.5)"/>
                                      </p:to>
                                    </p:set>
                                    <p:anim from="(0.5)" to="(#ppt_x)" calcmode="lin" valueType="num">
                                      <p:cBhvr>
                                        <p:cTn id="20" dur="1230" accel="100000" fill="hold">
                                          <p:stCondLst>
                                            <p:cond delay="770"/>
                                          </p:stCondLst>
                                        </p:cTn>
                                        <p:tgtEl>
                                          <p:spTgt spid="16"/>
                                        </p:tgtEl>
                                        <p:attrNameLst>
                                          <p:attrName>ppt_x</p:attrName>
                                        </p:attrNameLst>
                                      </p:cBhvr>
                                    </p:anim>
                                    <p:set>
                                      <p:cBhvr>
                                        <p:cTn id="21" dur="770" fill="hold"/>
                                        <p:tgtEl>
                                          <p:spTgt spid="16"/>
                                        </p:tgtEl>
                                        <p:attrNameLst>
                                          <p:attrName>ppt_y</p:attrName>
                                        </p:attrNameLst>
                                      </p:cBhvr>
                                      <p:to>
                                        <p:strVal val="(#ppt_y+0.4)"/>
                                      </p:to>
                                    </p:set>
                                    <p:anim from="(#ppt_y+0.4)" to="(#ppt_y)" calcmode="lin" valueType="num">
                                      <p:cBhvr>
                                        <p:cTn id="22" dur="1230" accel="100000" fill="hold">
                                          <p:stCondLst>
                                            <p:cond delay="770"/>
                                          </p:stCondLst>
                                        </p:cTn>
                                        <p:tgtEl>
                                          <p:spTgt spid="16"/>
                                        </p:tgtEl>
                                        <p:attrNameLst>
                                          <p:attrName>ppt_y</p:attrName>
                                        </p:attrNameLst>
                                      </p:cBhvr>
                                    </p:anim>
                                  </p:childTnLst>
                                </p:cTn>
                              </p:par>
                              <p:par>
                                <p:cTn id="23" presetID="51"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770" decel="100000"/>
                                        <p:tgtEl>
                                          <p:spTgt spid="11"/>
                                        </p:tgtEl>
                                      </p:cBhvr>
                                    </p:animEffect>
                                    <p:animScale>
                                      <p:cBhvr>
                                        <p:cTn id="26" dur="770" decel="100000"/>
                                        <p:tgtEl>
                                          <p:spTgt spid="11"/>
                                        </p:tgtEl>
                                      </p:cBhvr>
                                      <p:from x="10000" y="10000"/>
                                      <p:to x="200000" y="450000"/>
                                    </p:animScale>
                                    <p:animScale>
                                      <p:cBhvr>
                                        <p:cTn id="27" dur="1230" accel="100000" fill="hold">
                                          <p:stCondLst>
                                            <p:cond delay="770"/>
                                          </p:stCondLst>
                                        </p:cTn>
                                        <p:tgtEl>
                                          <p:spTgt spid="11"/>
                                        </p:tgtEl>
                                      </p:cBhvr>
                                      <p:from x="200000" y="450000"/>
                                      <p:to x="100000" y="100000"/>
                                    </p:animScale>
                                    <p:set>
                                      <p:cBhvr>
                                        <p:cTn id="28" dur="770" fill="hold"/>
                                        <p:tgtEl>
                                          <p:spTgt spid="11"/>
                                        </p:tgtEl>
                                        <p:attrNameLst>
                                          <p:attrName>ppt_x</p:attrName>
                                        </p:attrNameLst>
                                      </p:cBhvr>
                                      <p:to>
                                        <p:strVal val="(0.5)"/>
                                      </p:to>
                                    </p:set>
                                    <p:anim from="(0.5)" to="(#ppt_x)" calcmode="lin" valueType="num">
                                      <p:cBhvr>
                                        <p:cTn id="29" dur="1230" accel="100000" fill="hold">
                                          <p:stCondLst>
                                            <p:cond delay="770"/>
                                          </p:stCondLst>
                                        </p:cTn>
                                        <p:tgtEl>
                                          <p:spTgt spid="11"/>
                                        </p:tgtEl>
                                        <p:attrNameLst>
                                          <p:attrName>ppt_x</p:attrName>
                                        </p:attrNameLst>
                                      </p:cBhvr>
                                    </p:anim>
                                    <p:set>
                                      <p:cBhvr>
                                        <p:cTn id="30" dur="770" fill="hold"/>
                                        <p:tgtEl>
                                          <p:spTgt spid="11"/>
                                        </p:tgtEl>
                                        <p:attrNameLst>
                                          <p:attrName>ppt_y</p:attrName>
                                        </p:attrNameLst>
                                      </p:cBhvr>
                                      <p:to>
                                        <p:strVal val="(#ppt_y+0.4)"/>
                                      </p:to>
                                    </p:set>
                                    <p:anim from="(#ppt_y+0.4)" to="(#ppt_y)" calcmode="lin" valueType="num">
                                      <p:cBhvr>
                                        <p:cTn id="31" dur="1230" accel="100000" fill="hold">
                                          <p:stCondLst>
                                            <p:cond delay="770"/>
                                          </p:stCondLst>
                                        </p:cTn>
                                        <p:tgtEl>
                                          <p:spTgt spid="11"/>
                                        </p:tgtEl>
                                        <p:attrNameLst>
                                          <p:attrName>ppt_y</p:attrName>
                                        </p:attrNameLst>
                                      </p:cBhvr>
                                    </p:anim>
                                  </p:childTnLst>
                                </p:cTn>
                              </p:par>
                              <p:par>
                                <p:cTn id="32" presetID="51" presetClass="entr" presetSubtype="0" fill="hold"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770" decel="100000"/>
                                        <p:tgtEl>
                                          <p:spTgt spid="17"/>
                                        </p:tgtEl>
                                      </p:cBhvr>
                                    </p:animEffect>
                                    <p:animScale>
                                      <p:cBhvr>
                                        <p:cTn id="35" dur="770" decel="100000"/>
                                        <p:tgtEl>
                                          <p:spTgt spid="17"/>
                                        </p:tgtEl>
                                      </p:cBhvr>
                                      <p:from x="10000" y="10000"/>
                                      <p:to x="200000" y="450000"/>
                                    </p:animScale>
                                    <p:animScale>
                                      <p:cBhvr>
                                        <p:cTn id="36" dur="1230" accel="100000" fill="hold">
                                          <p:stCondLst>
                                            <p:cond delay="770"/>
                                          </p:stCondLst>
                                        </p:cTn>
                                        <p:tgtEl>
                                          <p:spTgt spid="17"/>
                                        </p:tgtEl>
                                      </p:cBhvr>
                                      <p:from x="200000" y="450000"/>
                                      <p:to x="100000" y="100000"/>
                                    </p:animScale>
                                    <p:set>
                                      <p:cBhvr>
                                        <p:cTn id="37" dur="770" fill="hold"/>
                                        <p:tgtEl>
                                          <p:spTgt spid="17"/>
                                        </p:tgtEl>
                                        <p:attrNameLst>
                                          <p:attrName>ppt_x</p:attrName>
                                        </p:attrNameLst>
                                      </p:cBhvr>
                                      <p:to>
                                        <p:strVal val="(0.5)"/>
                                      </p:to>
                                    </p:set>
                                    <p:anim from="(0.5)" to="(#ppt_x)" calcmode="lin" valueType="num">
                                      <p:cBhvr>
                                        <p:cTn id="38" dur="1230" accel="100000" fill="hold">
                                          <p:stCondLst>
                                            <p:cond delay="770"/>
                                          </p:stCondLst>
                                        </p:cTn>
                                        <p:tgtEl>
                                          <p:spTgt spid="17"/>
                                        </p:tgtEl>
                                        <p:attrNameLst>
                                          <p:attrName>ppt_x</p:attrName>
                                        </p:attrNameLst>
                                      </p:cBhvr>
                                    </p:anim>
                                    <p:set>
                                      <p:cBhvr>
                                        <p:cTn id="39" dur="770" fill="hold"/>
                                        <p:tgtEl>
                                          <p:spTgt spid="17"/>
                                        </p:tgtEl>
                                        <p:attrNameLst>
                                          <p:attrName>ppt_y</p:attrName>
                                        </p:attrNameLst>
                                      </p:cBhvr>
                                      <p:to>
                                        <p:strVal val="(#ppt_y+0.4)"/>
                                      </p:to>
                                    </p:set>
                                    <p:anim from="(#ppt_y+0.4)" to="(#ppt_y)" calcmode="lin" valueType="num">
                                      <p:cBhvr>
                                        <p:cTn id="40" dur="1230" accel="100000" fill="hold">
                                          <p:stCondLst>
                                            <p:cond delay="770"/>
                                          </p:stCondLst>
                                        </p:cTn>
                                        <p:tgtEl>
                                          <p:spTgt spid="17"/>
                                        </p:tgtEl>
                                        <p:attrNameLst>
                                          <p:attrName>ppt_y</p:attrName>
                                        </p:attrNameLst>
                                      </p:cBhvr>
                                    </p:anim>
                                  </p:childTnLst>
                                </p:cTn>
                              </p:par>
                              <p:par>
                                <p:cTn id="41" presetID="51" presetClass="entr" presetSubtype="0"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770" decel="100000"/>
                                        <p:tgtEl>
                                          <p:spTgt spid="13"/>
                                        </p:tgtEl>
                                      </p:cBhvr>
                                    </p:animEffect>
                                    <p:animScale>
                                      <p:cBhvr>
                                        <p:cTn id="44" dur="770" decel="100000"/>
                                        <p:tgtEl>
                                          <p:spTgt spid="13"/>
                                        </p:tgtEl>
                                      </p:cBhvr>
                                      <p:from x="10000" y="10000"/>
                                      <p:to x="200000" y="450000"/>
                                    </p:animScale>
                                    <p:animScale>
                                      <p:cBhvr>
                                        <p:cTn id="45" dur="1230" accel="100000" fill="hold">
                                          <p:stCondLst>
                                            <p:cond delay="770"/>
                                          </p:stCondLst>
                                        </p:cTn>
                                        <p:tgtEl>
                                          <p:spTgt spid="13"/>
                                        </p:tgtEl>
                                      </p:cBhvr>
                                      <p:from x="200000" y="450000"/>
                                      <p:to x="100000" y="100000"/>
                                    </p:animScale>
                                    <p:set>
                                      <p:cBhvr>
                                        <p:cTn id="46" dur="770" fill="hold"/>
                                        <p:tgtEl>
                                          <p:spTgt spid="13"/>
                                        </p:tgtEl>
                                        <p:attrNameLst>
                                          <p:attrName>ppt_x</p:attrName>
                                        </p:attrNameLst>
                                      </p:cBhvr>
                                      <p:to>
                                        <p:strVal val="(0.5)"/>
                                      </p:to>
                                    </p:set>
                                    <p:anim from="(0.5)" to="(#ppt_x)" calcmode="lin" valueType="num">
                                      <p:cBhvr>
                                        <p:cTn id="47" dur="1230" accel="100000" fill="hold">
                                          <p:stCondLst>
                                            <p:cond delay="770"/>
                                          </p:stCondLst>
                                        </p:cTn>
                                        <p:tgtEl>
                                          <p:spTgt spid="13"/>
                                        </p:tgtEl>
                                        <p:attrNameLst>
                                          <p:attrName>ppt_x</p:attrName>
                                        </p:attrNameLst>
                                      </p:cBhvr>
                                    </p:anim>
                                    <p:set>
                                      <p:cBhvr>
                                        <p:cTn id="48" dur="770" fill="hold"/>
                                        <p:tgtEl>
                                          <p:spTgt spid="13"/>
                                        </p:tgtEl>
                                        <p:attrNameLst>
                                          <p:attrName>ppt_y</p:attrName>
                                        </p:attrNameLst>
                                      </p:cBhvr>
                                      <p:to>
                                        <p:strVal val="(#ppt_y+0.4)"/>
                                      </p:to>
                                    </p:set>
                                    <p:anim from="(#ppt_y+0.4)" to="(#ppt_y)" calcmode="lin" valueType="num">
                                      <p:cBhvr>
                                        <p:cTn id="49" dur="1230" accel="100000" fill="hold">
                                          <p:stCondLst>
                                            <p:cond delay="770"/>
                                          </p:stCondLst>
                                        </p:cTn>
                                        <p:tgtEl>
                                          <p:spTgt spid="13"/>
                                        </p:tgtEl>
                                        <p:attrNameLst>
                                          <p:attrName>ppt_y</p:attrName>
                                        </p:attrNameLst>
                                      </p:cBhvr>
                                    </p:anim>
                                  </p:childTnLst>
                                </p:cTn>
                              </p:par>
                              <p:par>
                                <p:cTn id="50" presetID="51"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770" decel="100000"/>
                                        <p:tgtEl>
                                          <p:spTgt spid="14"/>
                                        </p:tgtEl>
                                      </p:cBhvr>
                                    </p:animEffect>
                                    <p:animScale>
                                      <p:cBhvr>
                                        <p:cTn id="53" dur="770" decel="100000"/>
                                        <p:tgtEl>
                                          <p:spTgt spid="14"/>
                                        </p:tgtEl>
                                      </p:cBhvr>
                                      <p:from x="10000" y="10000"/>
                                      <p:to x="200000" y="450000"/>
                                    </p:animScale>
                                    <p:animScale>
                                      <p:cBhvr>
                                        <p:cTn id="54" dur="1230" accel="100000" fill="hold">
                                          <p:stCondLst>
                                            <p:cond delay="770"/>
                                          </p:stCondLst>
                                        </p:cTn>
                                        <p:tgtEl>
                                          <p:spTgt spid="14"/>
                                        </p:tgtEl>
                                      </p:cBhvr>
                                      <p:from x="200000" y="450000"/>
                                      <p:to x="100000" y="100000"/>
                                    </p:animScale>
                                    <p:set>
                                      <p:cBhvr>
                                        <p:cTn id="55" dur="770" fill="hold"/>
                                        <p:tgtEl>
                                          <p:spTgt spid="14"/>
                                        </p:tgtEl>
                                        <p:attrNameLst>
                                          <p:attrName>ppt_x</p:attrName>
                                        </p:attrNameLst>
                                      </p:cBhvr>
                                      <p:to>
                                        <p:strVal val="(0.5)"/>
                                      </p:to>
                                    </p:set>
                                    <p:anim from="(0.5)" to="(#ppt_x)" calcmode="lin" valueType="num">
                                      <p:cBhvr>
                                        <p:cTn id="56" dur="1230" accel="100000" fill="hold">
                                          <p:stCondLst>
                                            <p:cond delay="770"/>
                                          </p:stCondLst>
                                        </p:cTn>
                                        <p:tgtEl>
                                          <p:spTgt spid="14"/>
                                        </p:tgtEl>
                                        <p:attrNameLst>
                                          <p:attrName>ppt_x</p:attrName>
                                        </p:attrNameLst>
                                      </p:cBhvr>
                                    </p:anim>
                                    <p:set>
                                      <p:cBhvr>
                                        <p:cTn id="57" dur="770" fill="hold"/>
                                        <p:tgtEl>
                                          <p:spTgt spid="14"/>
                                        </p:tgtEl>
                                        <p:attrNameLst>
                                          <p:attrName>ppt_y</p:attrName>
                                        </p:attrNameLst>
                                      </p:cBhvr>
                                      <p:to>
                                        <p:strVal val="(#ppt_y+0.4)"/>
                                      </p:to>
                                    </p:set>
                                    <p:anim from="(#ppt_y+0.4)" to="(#ppt_y)" calcmode="lin" valueType="num">
                                      <p:cBhvr>
                                        <p:cTn id="58" dur="1230" accel="100000" fill="hold">
                                          <p:stCondLst>
                                            <p:cond delay="770"/>
                                          </p:stCondLst>
                                        </p:cTn>
                                        <p:tgtEl>
                                          <p:spTgt spid="14"/>
                                        </p:tgtEl>
                                        <p:attrNameLst>
                                          <p:attrName>ppt_y</p:attrName>
                                        </p:attrNameLst>
                                      </p:cBhvr>
                                    </p:anim>
                                  </p:childTnLst>
                                </p:cTn>
                              </p:par>
                              <p:par>
                                <p:cTn id="59" presetID="51" presetClass="entr" presetSubtype="0" fill="hold"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770" decel="100000"/>
                                        <p:tgtEl>
                                          <p:spTgt spid="15"/>
                                        </p:tgtEl>
                                      </p:cBhvr>
                                    </p:animEffect>
                                    <p:animScale>
                                      <p:cBhvr>
                                        <p:cTn id="62" dur="770" decel="100000"/>
                                        <p:tgtEl>
                                          <p:spTgt spid="15"/>
                                        </p:tgtEl>
                                      </p:cBhvr>
                                      <p:from x="10000" y="10000"/>
                                      <p:to x="200000" y="450000"/>
                                    </p:animScale>
                                    <p:animScale>
                                      <p:cBhvr>
                                        <p:cTn id="63" dur="1230" accel="100000" fill="hold">
                                          <p:stCondLst>
                                            <p:cond delay="770"/>
                                          </p:stCondLst>
                                        </p:cTn>
                                        <p:tgtEl>
                                          <p:spTgt spid="15"/>
                                        </p:tgtEl>
                                      </p:cBhvr>
                                      <p:from x="200000" y="450000"/>
                                      <p:to x="100000" y="100000"/>
                                    </p:animScale>
                                    <p:set>
                                      <p:cBhvr>
                                        <p:cTn id="64" dur="770" fill="hold"/>
                                        <p:tgtEl>
                                          <p:spTgt spid="15"/>
                                        </p:tgtEl>
                                        <p:attrNameLst>
                                          <p:attrName>ppt_x</p:attrName>
                                        </p:attrNameLst>
                                      </p:cBhvr>
                                      <p:to>
                                        <p:strVal val="(0.5)"/>
                                      </p:to>
                                    </p:set>
                                    <p:anim from="(0.5)" to="(#ppt_x)" calcmode="lin" valueType="num">
                                      <p:cBhvr>
                                        <p:cTn id="65" dur="1230" accel="100000" fill="hold">
                                          <p:stCondLst>
                                            <p:cond delay="770"/>
                                          </p:stCondLst>
                                        </p:cTn>
                                        <p:tgtEl>
                                          <p:spTgt spid="15"/>
                                        </p:tgtEl>
                                        <p:attrNameLst>
                                          <p:attrName>ppt_x</p:attrName>
                                        </p:attrNameLst>
                                      </p:cBhvr>
                                    </p:anim>
                                    <p:set>
                                      <p:cBhvr>
                                        <p:cTn id="66" dur="770" fill="hold"/>
                                        <p:tgtEl>
                                          <p:spTgt spid="15"/>
                                        </p:tgtEl>
                                        <p:attrNameLst>
                                          <p:attrName>ppt_y</p:attrName>
                                        </p:attrNameLst>
                                      </p:cBhvr>
                                      <p:to>
                                        <p:strVal val="(#ppt_y+0.4)"/>
                                      </p:to>
                                    </p:set>
                                    <p:anim from="(#ppt_y+0.4)" to="(#ppt_y)" calcmode="lin" valueType="num">
                                      <p:cBhvr>
                                        <p:cTn id="67" dur="1230" accel="100000" fill="hold">
                                          <p:stCondLst>
                                            <p:cond delay="770"/>
                                          </p:stCondLst>
                                        </p:cTn>
                                        <p:tgtEl>
                                          <p:spTgt spid="15"/>
                                        </p:tgtEl>
                                        <p:attrNameLst>
                                          <p:attrName>ppt_y</p:attrName>
                                        </p:attrNameLst>
                                      </p:cBhvr>
                                    </p:anim>
                                  </p:childTnLst>
                                </p:cTn>
                              </p:par>
                              <p:par>
                                <p:cTn id="68" presetID="51" presetClass="entr" presetSubtype="0" fill="hold" nodeType="withEffect">
                                  <p:stCondLst>
                                    <p:cond delay="0"/>
                                  </p:stCondLst>
                                  <p:childTnLst>
                                    <p:set>
                                      <p:cBhvr>
                                        <p:cTn id="69" dur="1" fill="hold">
                                          <p:stCondLst>
                                            <p:cond delay="0"/>
                                          </p:stCondLst>
                                        </p:cTn>
                                        <p:tgtEl>
                                          <p:spTgt spid="12"/>
                                        </p:tgtEl>
                                        <p:attrNameLst>
                                          <p:attrName>style.visibility</p:attrName>
                                        </p:attrNameLst>
                                      </p:cBhvr>
                                      <p:to>
                                        <p:strVal val="visible"/>
                                      </p:to>
                                    </p:set>
                                    <p:animEffect transition="in" filter="fade">
                                      <p:cBhvr>
                                        <p:cTn id="70" dur="770" decel="100000"/>
                                        <p:tgtEl>
                                          <p:spTgt spid="12"/>
                                        </p:tgtEl>
                                      </p:cBhvr>
                                    </p:animEffect>
                                    <p:animScale>
                                      <p:cBhvr>
                                        <p:cTn id="71" dur="770" decel="100000"/>
                                        <p:tgtEl>
                                          <p:spTgt spid="12"/>
                                        </p:tgtEl>
                                      </p:cBhvr>
                                      <p:from x="10000" y="10000"/>
                                      <p:to x="200000" y="450000"/>
                                    </p:animScale>
                                    <p:animScale>
                                      <p:cBhvr>
                                        <p:cTn id="72" dur="1230" accel="100000" fill="hold">
                                          <p:stCondLst>
                                            <p:cond delay="770"/>
                                          </p:stCondLst>
                                        </p:cTn>
                                        <p:tgtEl>
                                          <p:spTgt spid="12"/>
                                        </p:tgtEl>
                                      </p:cBhvr>
                                      <p:from x="200000" y="450000"/>
                                      <p:to x="100000" y="100000"/>
                                    </p:animScale>
                                    <p:set>
                                      <p:cBhvr>
                                        <p:cTn id="73" dur="770" fill="hold"/>
                                        <p:tgtEl>
                                          <p:spTgt spid="12"/>
                                        </p:tgtEl>
                                        <p:attrNameLst>
                                          <p:attrName>ppt_x</p:attrName>
                                        </p:attrNameLst>
                                      </p:cBhvr>
                                      <p:to>
                                        <p:strVal val="(0.5)"/>
                                      </p:to>
                                    </p:set>
                                    <p:anim from="(0.5)" to="(#ppt_x)" calcmode="lin" valueType="num">
                                      <p:cBhvr>
                                        <p:cTn id="74" dur="1230" accel="100000" fill="hold">
                                          <p:stCondLst>
                                            <p:cond delay="770"/>
                                          </p:stCondLst>
                                        </p:cTn>
                                        <p:tgtEl>
                                          <p:spTgt spid="12"/>
                                        </p:tgtEl>
                                        <p:attrNameLst>
                                          <p:attrName>ppt_x</p:attrName>
                                        </p:attrNameLst>
                                      </p:cBhvr>
                                    </p:anim>
                                    <p:set>
                                      <p:cBhvr>
                                        <p:cTn id="75" dur="770" fill="hold"/>
                                        <p:tgtEl>
                                          <p:spTgt spid="12"/>
                                        </p:tgtEl>
                                        <p:attrNameLst>
                                          <p:attrName>ppt_y</p:attrName>
                                        </p:attrNameLst>
                                      </p:cBhvr>
                                      <p:to>
                                        <p:strVal val="(#ppt_y+0.4)"/>
                                      </p:to>
                                    </p:set>
                                    <p:anim from="(#ppt_y+0.4)" to="(#ppt_y)" calcmode="lin" valueType="num">
                                      <p:cBhvr>
                                        <p:cTn id="76" dur="1230" accel="100000" fill="hold">
                                          <p:stCondLst>
                                            <p:cond delay="770"/>
                                          </p:stCondLst>
                                        </p:cTn>
                                        <p:tgtEl>
                                          <p:spTgt spid="12"/>
                                        </p:tgtEl>
                                        <p:attrNameLst>
                                          <p:attrName>ppt_y</p:attrName>
                                        </p:attrNameLst>
                                      </p:cBhvr>
                                    </p:anim>
                                  </p:childTnLst>
                                </p:cTn>
                              </p:par>
                              <p:par>
                                <p:cTn id="77" presetID="51" presetClass="entr" presetSubtype="0" fill="hold"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770" decel="100000"/>
                                        <p:tgtEl>
                                          <p:spTgt spid="18"/>
                                        </p:tgtEl>
                                      </p:cBhvr>
                                    </p:animEffect>
                                    <p:animScale>
                                      <p:cBhvr>
                                        <p:cTn id="80" dur="770" decel="100000"/>
                                        <p:tgtEl>
                                          <p:spTgt spid="18"/>
                                        </p:tgtEl>
                                      </p:cBhvr>
                                      <p:from x="10000" y="10000"/>
                                      <p:to x="200000" y="450000"/>
                                    </p:animScale>
                                    <p:animScale>
                                      <p:cBhvr>
                                        <p:cTn id="81" dur="1230" accel="100000" fill="hold">
                                          <p:stCondLst>
                                            <p:cond delay="770"/>
                                          </p:stCondLst>
                                        </p:cTn>
                                        <p:tgtEl>
                                          <p:spTgt spid="18"/>
                                        </p:tgtEl>
                                      </p:cBhvr>
                                      <p:from x="200000" y="450000"/>
                                      <p:to x="100000" y="100000"/>
                                    </p:animScale>
                                    <p:set>
                                      <p:cBhvr>
                                        <p:cTn id="82" dur="770" fill="hold"/>
                                        <p:tgtEl>
                                          <p:spTgt spid="18"/>
                                        </p:tgtEl>
                                        <p:attrNameLst>
                                          <p:attrName>ppt_x</p:attrName>
                                        </p:attrNameLst>
                                      </p:cBhvr>
                                      <p:to>
                                        <p:strVal val="(0.5)"/>
                                      </p:to>
                                    </p:set>
                                    <p:anim from="(0.5)" to="(#ppt_x)" calcmode="lin" valueType="num">
                                      <p:cBhvr>
                                        <p:cTn id="83" dur="1230" accel="100000" fill="hold">
                                          <p:stCondLst>
                                            <p:cond delay="770"/>
                                          </p:stCondLst>
                                        </p:cTn>
                                        <p:tgtEl>
                                          <p:spTgt spid="18"/>
                                        </p:tgtEl>
                                        <p:attrNameLst>
                                          <p:attrName>ppt_x</p:attrName>
                                        </p:attrNameLst>
                                      </p:cBhvr>
                                    </p:anim>
                                    <p:set>
                                      <p:cBhvr>
                                        <p:cTn id="84" dur="770" fill="hold"/>
                                        <p:tgtEl>
                                          <p:spTgt spid="18"/>
                                        </p:tgtEl>
                                        <p:attrNameLst>
                                          <p:attrName>ppt_y</p:attrName>
                                        </p:attrNameLst>
                                      </p:cBhvr>
                                      <p:to>
                                        <p:strVal val="(#ppt_y+0.4)"/>
                                      </p:to>
                                    </p:set>
                                    <p:anim from="(#ppt_y+0.4)" to="(#ppt_y)" calcmode="lin" valueType="num">
                                      <p:cBhvr>
                                        <p:cTn id="85" dur="1230" accel="100000" fill="hold">
                                          <p:stCondLst>
                                            <p:cond delay="770"/>
                                          </p:stCondLst>
                                        </p:cTn>
                                        <p:tgtEl>
                                          <p:spTgt spid="18"/>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sz="4000" dirty="0" smtClean="0">
                <a:effectLst>
                  <a:outerShdw blurRad="38100" dist="38100" dir="2700000" algn="tl">
                    <a:srgbClr val="000000">
                      <a:alpha val="43137"/>
                    </a:srgbClr>
                  </a:outerShdw>
                </a:effectLst>
              </a:rPr>
              <a:t>5. Podsumowanie i wnioski dla Polski (1)</a:t>
            </a:r>
            <a:endParaRPr lang="pl-PL" sz="4000" dirty="0">
              <a:effectLst>
                <a:outerShdw blurRad="38100" dist="38100" dir="2700000" algn="tl">
                  <a:srgbClr val="000000">
                    <a:alpha val="43137"/>
                  </a:srgbClr>
                </a:outerShdw>
              </a:effectLst>
            </a:endParaRPr>
          </a:p>
        </p:txBody>
      </p:sp>
      <p:sp>
        <p:nvSpPr>
          <p:cNvPr id="3" name="Symbol zastępczy zawartości 2"/>
          <p:cNvSpPr>
            <a:spLocks noGrp="1"/>
          </p:cNvSpPr>
          <p:nvPr>
            <p:ph idx="1"/>
          </p:nvPr>
        </p:nvSpPr>
        <p:spPr/>
        <p:txBody>
          <a:bodyPr>
            <a:normAutofit fontScale="77500" lnSpcReduction="20000"/>
          </a:bodyPr>
          <a:lstStyle/>
          <a:p>
            <a:pPr algn="just"/>
            <a:r>
              <a:rPr lang="pl-PL" dirty="0" smtClean="0"/>
              <a:t>Sukces Instytutu tkwi w umiejętnym łączeniu różnych środowisk, doświadczeń oraz wiedzy specjalistów </a:t>
            </a:r>
            <a:r>
              <a:rPr lang="pl-PL" dirty="0" smtClean="0"/>
              <a:t/>
            </a:r>
            <a:br>
              <a:rPr lang="pl-PL" dirty="0" smtClean="0"/>
            </a:br>
            <a:r>
              <a:rPr lang="pl-PL" dirty="0" smtClean="0"/>
              <a:t>i </a:t>
            </a:r>
            <a:r>
              <a:rPr lang="pl-PL" dirty="0" smtClean="0"/>
              <a:t>praktyków związanych z dyplomacją, obroną, zarządzaniem kryzysowym lub gospodarką światową. </a:t>
            </a:r>
            <a:r>
              <a:rPr lang="pl-PL" dirty="0" smtClean="0"/>
              <a:t/>
            </a:r>
            <a:br>
              <a:rPr lang="pl-PL" dirty="0" smtClean="0"/>
            </a:br>
            <a:r>
              <a:rPr lang="pl-PL" dirty="0" smtClean="0"/>
              <a:t>O </a:t>
            </a:r>
            <a:r>
              <a:rPr lang="pl-PL" dirty="0" smtClean="0"/>
              <a:t>znaczeniu świadczy również posiadanie biur w różnych regionach świata: w Europie, Ameryce Północnej, na Bliskim Wschodzie oraz w Azji.</a:t>
            </a:r>
          </a:p>
          <a:p>
            <a:pPr algn="just">
              <a:buNone/>
            </a:pPr>
            <a:endParaRPr lang="pl-PL" dirty="0" smtClean="0"/>
          </a:p>
          <a:p>
            <a:pPr algn="just"/>
            <a:r>
              <a:rPr lang="pl-PL" dirty="0" smtClean="0"/>
              <a:t>Przez kilkadziesiąt lat IISS zdołał wytworzyć sieć kontaktów </a:t>
            </a:r>
            <a:br>
              <a:rPr lang="pl-PL" dirty="0" smtClean="0"/>
            </a:br>
            <a:r>
              <a:rPr lang="pl-PL" dirty="0" smtClean="0"/>
              <a:t>i powiązań międzynarodowych wykraczając swoim zasięgiem poza możliwość funkcjonowania innych uczelni, wielu agencji rządowych oraz NGO. Dzięki swojej niezależności, IISS może łatwiej docierać tam, gdzie różne instytucje mogą mieć problemy (polityczne, organizacyjne).</a:t>
            </a:r>
            <a:endParaRPr lang="pl-PL" dirty="0"/>
          </a:p>
        </p:txBody>
      </p:sp>
      <p:sp>
        <p:nvSpPr>
          <p:cNvPr id="5" name="Symbol zastępczy numeru slajdu 4"/>
          <p:cNvSpPr>
            <a:spLocks noGrp="1"/>
          </p:cNvSpPr>
          <p:nvPr>
            <p:ph type="sldNum" sz="quarter" idx="12"/>
          </p:nvPr>
        </p:nvSpPr>
        <p:spPr/>
        <p:txBody>
          <a:bodyPr/>
          <a:lstStyle/>
          <a:p>
            <a:fld id="{13B81E3D-2636-4F5C-8275-22F22016499A}" type="slidenum">
              <a:rPr lang="en-US" smtClean="0"/>
              <a:pPr/>
              <a:t>11</a:t>
            </a:fld>
            <a:endParaRPr lang="ko-KR" altLang="ko-KR"/>
          </a:p>
        </p:txBody>
      </p:sp>
      <p:pic>
        <p:nvPicPr>
          <p:cNvPr id="6" name="Obraz 5" descr="ksap_logo.gif"/>
          <p:cNvPicPr>
            <a:picLocks noChangeAspect="1"/>
          </p:cNvPicPr>
          <p:nvPr/>
        </p:nvPicPr>
        <p:blipFill>
          <a:blip r:embed="rId2"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8" name="Picture 8" descr="C:\Users\dominika\Desktop\leonardo_rgb.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9" name="Picture 7" descr="napis"/>
          <p:cNvPicPr>
            <a:picLocks noChangeAspect="1" noChangeArrowheads="1"/>
          </p:cNvPicPr>
          <p:nvPr/>
        </p:nvPicPr>
        <p:blipFill>
          <a:blip r:embed="rId4" cstate="print"/>
          <a:srcRect/>
          <a:stretch>
            <a:fillRect/>
          </a:stretch>
        </p:blipFill>
        <p:spPr bwMode="auto">
          <a:xfrm>
            <a:off x="1331640" y="333376"/>
            <a:ext cx="3888432" cy="158882"/>
          </a:xfrm>
          <a:prstGeom prst="rect">
            <a:avLst/>
          </a:prstGeom>
          <a:noFill/>
          <a:ln w="9525">
            <a:noFill/>
            <a:miter lim="800000"/>
            <a:headEnd/>
            <a:tailEnd/>
          </a:ln>
        </p:spPr>
      </p:pic>
      <p:sp>
        <p:nvSpPr>
          <p:cNvPr id="10"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xit" presetSubtype="10" fill="hold" grpId="1" nodeType="clickEffect">
                                  <p:stCondLst>
                                    <p:cond delay="0"/>
                                  </p:stCondLst>
                                  <p:childTnLst>
                                    <p:animEffect transition="out" filter="checkerboard(across)">
                                      <p:cBhvr>
                                        <p:cTn id="12" dur="500"/>
                                        <p:tgtEl>
                                          <p:spTgt spid="3">
                                            <p:txEl>
                                              <p:pRg st="0" end="0"/>
                                            </p:txEl>
                                          </p:spTgt>
                                        </p:tgtEl>
                                      </p:cBhvr>
                                    </p:animEffect>
                                    <p:set>
                                      <p:cBhvr>
                                        <p:cTn id="13" dur="1" fill="hold">
                                          <p:stCondLst>
                                            <p:cond delay="499"/>
                                          </p:stCondLst>
                                        </p:cTn>
                                        <p:tgtEl>
                                          <p:spTgt spid="3">
                                            <p:txEl>
                                              <p:pRg st="0" end="0"/>
                                            </p:txEl>
                                          </p:spTgt>
                                        </p:tgtEl>
                                        <p:attrNameLst>
                                          <p:attrName>style.visibility</p:attrName>
                                        </p:attrNameLst>
                                      </p:cBhvr>
                                      <p:to>
                                        <p:strVal val="hidden"/>
                                      </p:to>
                                    </p:set>
                                  </p:childTnLst>
                                </p:cTn>
                              </p:par>
                              <p:par>
                                <p:cTn id="14" presetID="2" presetClass="entr" presetSubtype="4"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sz="4000" dirty="0" smtClean="0">
                <a:effectLst>
                  <a:outerShdw blurRad="38100" dist="38100" dir="2700000" algn="tl">
                    <a:srgbClr val="000000">
                      <a:alpha val="43137"/>
                    </a:srgbClr>
                  </a:outerShdw>
                </a:effectLst>
              </a:rPr>
              <a:t>5. Podsumowanie i wnioski dla Polski (2)</a:t>
            </a:r>
            <a:endParaRPr lang="pl-PL" sz="4000" dirty="0">
              <a:effectLst>
                <a:outerShdw blurRad="38100" dist="38100" dir="2700000" algn="tl">
                  <a:srgbClr val="000000">
                    <a:alpha val="43137"/>
                  </a:srgbClr>
                </a:outerShdw>
              </a:effectLst>
            </a:endParaRPr>
          </a:p>
        </p:txBody>
      </p:sp>
      <p:sp>
        <p:nvSpPr>
          <p:cNvPr id="3" name="Symbol zastępczy zawartości 2"/>
          <p:cNvSpPr>
            <a:spLocks noGrp="1"/>
          </p:cNvSpPr>
          <p:nvPr>
            <p:ph idx="1"/>
          </p:nvPr>
        </p:nvSpPr>
        <p:spPr>
          <a:xfrm>
            <a:off x="457200" y="1600200"/>
            <a:ext cx="8363272" cy="4525963"/>
          </a:xfrm>
        </p:spPr>
        <p:txBody>
          <a:bodyPr anchor="t">
            <a:noAutofit/>
          </a:bodyPr>
          <a:lstStyle/>
          <a:p>
            <a:pPr algn="just"/>
            <a:r>
              <a:rPr lang="pl-PL" sz="2000" dirty="0" smtClean="0"/>
              <a:t>IISS jest aktywny w organizowaniu konferencji i spotkań na całym świecie, zazwyczaj otwartych, ale też dyskretnych, realizując tzw. </a:t>
            </a:r>
            <a:r>
              <a:rPr lang="pl-PL" sz="2000" dirty="0" smtClean="0">
                <a:effectLst>
                  <a:outerShdw blurRad="38100" dist="38100" dir="2700000" algn="tl">
                    <a:srgbClr val="000000">
                      <a:alpha val="43137"/>
                    </a:srgbClr>
                  </a:outerShdw>
                </a:effectLst>
              </a:rPr>
              <a:t>para-dyplomację</a:t>
            </a:r>
            <a:r>
              <a:rPr lang="pl-PL" sz="2000" dirty="0" smtClean="0"/>
              <a:t>, która znacznie ułatwia prowadzenie późniejszych oficjalnych negocjacji dyplomatycznych pomiędzy państwami. Może to prowadzić do poprawy klimatu międzynarodowego oraz ogólnego bezpieczeństwa. </a:t>
            </a:r>
          </a:p>
          <a:p>
            <a:pPr algn="just"/>
            <a:r>
              <a:rPr lang="pl-PL" sz="1900" dirty="0" smtClean="0"/>
              <a:t>IISS wyznacza taki standard, że trudno jakiemukolwiek ośrodkowi w naszym kraju pójść jego przykładem. Niemniej regionalnie, polska myśl ekonomiczna lub polityczna może mieć potencjał oddziaływania. Warto przyjrzeć się sposobowi organizacji IISS i przyjąć wybrane narzędzia na naszym gruncie. Polska racja stanu powinna wyznaczać naszemu krajowi rolę lokalnego lidera, dlatego warto wzorować się na USA i Europie Zachodniej w promowaniu własnego państwa poprzez działalność podobnych do IISS centrów za granicą. Polska ma już pewne osiągnięcia na tym polu – jest na </a:t>
            </a:r>
            <a:r>
              <a:rPr lang="pl-PL" sz="1900" b="1" dirty="0" smtClean="0">
                <a:effectLst>
                  <a:outerShdw blurRad="38100" dist="38100" dir="2700000" algn="tl">
                    <a:srgbClr val="000000">
                      <a:alpha val="43137"/>
                    </a:srgbClr>
                  </a:outerShdw>
                </a:effectLst>
              </a:rPr>
              <a:t>25. miejscu </a:t>
            </a:r>
            <a:r>
              <a:rPr lang="pl-PL" sz="1900" dirty="0" smtClean="0"/>
              <a:t>na świecie pod względem ilości ośrodków doradczo-analitycznych, a dwa z nich są w pierwszej piątce najlepszych z 50-ciu </a:t>
            </a:r>
            <a:r>
              <a:rPr lang="pl-PL" sz="1900" i="1" dirty="0" err="1" smtClean="0"/>
              <a:t>think</a:t>
            </a:r>
            <a:r>
              <a:rPr lang="pl-PL" sz="1900" i="1" dirty="0" smtClean="0"/>
              <a:t> tanków </a:t>
            </a:r>
            <a:r>
              <a:rPr lang="pl-PL" sz="1900" dirty="0" smtClean="0"/>
              <a:t>Europy Środkowo-Wschodniej.</a:t>
            </a:r>
          </a:p>
        </p:txBody>
      </p:sp>
      <p:sp>
        <p:nvSpPr>
          <p:cNvPr id="5" name="Symbol zastępczy numeru slajdu 4"/>
          <p:cNvSpPr>
            <a:spLocks noGrp="1"/>
          </p:cNvSpPr>
          <p:nvPr>
            <p:ph type="sldNum" sz="quarter" idx="12"/>
          </p:nvPr>
        </p:nvSpPr>
        <p:spPr/>
        <p:txBody>
          <a:bodyPr/>
          <a:lstStyle/>
          <a:p>
            <a:fld id="{13B81E3D-2636-4F5C-8275-22F22016499A}" type="slidenum">
              <a:rPr lang="en-US" smtClean="0"/>
              <a:pPr/>
              <a:t>12</a:t>
            </a:fld>
            <a:endParaRPr lang="ko-KR" altLang="ko-KR" dirty="0"/>
          </a:p>
        </p:txBody>
      </p:sp>
      <p:pic>
        <p:nvPicPr>
          <p:cNvPr id="6" name="Obraz 5" descr="ksap_logo.gif"/>
          <p:cNvPicPr>
            <a:picLocks noChangeAspect="1"/>
          </p:cNvPicPr>
          <p:nvPr/>
        </p:nvPicPr>
        <p:blipFill>
          <a:blip r:embed="rId2"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8" name="Picture 8" descr="C:\Users\dominika\Desktop\leonardo_rgb.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9" name="Picture 7" descr="napis"/>
          <p:cNvPicPr>
            <a:picLocks noChangeAspect="1" noChangeArrowheads="1"/>
          </p:cNvPicPr>
          <p:nvPr/>
        </p:nvPicPr>
        <p:blipFill>
          <a:blip r:embed="rId4" cstate="print"/>
          <a:srcRect/>
          <a:stretch>
            <a:fillRect/>
          </a:stretch>
        </p:blipFill>
        <p:spPr bwMode="auto">
          <a:xfrm>
            <a:off x="1331640" y="333376"/>
            <a:ext cx="3888432" cy="158882"/>
          </a:xfrm>
          <a:prstGeom prst="rect">
            <a:avLst/>
          </a:prstGeom>
          <a:noFill/>
          <a:ln w="9525">
            <a:noFill/>
            <a:miter lim="800000"/>
            <a:headEnd/>
            <a:tailEnd/>
          </a:ln>
        </p:spPr>
      </p:pic>
      <p:sp>
        <p:nvSpPr>
          <p:cNvPr id="10"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5" presetClass="exit" presetSubtype="10" fill="hold" grpId="1" nodeType="withEffect">
                                  <p:stCondLst>
                                    <p:cond delay="0"/>
                                  </p:stCondLst>
                                  <p:childTnLst>
                                    <p:animEffect transition="out" filter="checkerboard(across)">
                                      <p:cBhvr>
                                        <p:cTn id="16" dur="2000"/>
                                        <p:tgtEl>
                                          <p:spTgt spid="3">
                                            <p:txEl>
                                              <p:pRg st="0" end="0"/>
                                            </p:txEl>
                                          </p:spTgt>
                                        </p:tgtEl>
                                      </p:cBhvr>
                                    </p:animEffect>
                                    <p:set>
                                      <p:cBhvr>
                                        <p:cTn id="17" dur="1" fill="hold">
                                          <p:stCondLst>
                                            <p:cond delay="1999"/>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effectLst>
                  <a:outerShdw blurRad="38100" dist="38100" dir="2700000" algn="tl">
                    <a:srgbClr val="000000">
                      <a:alpha val="43137"/>
                    </a:srgbClr>
                  </a:outerShdw>
                </a:effectLst>
              </a:rPr>
              <a:t>6. </a:t>
            </a:r>
            <a:r>
              <a:rPr lang="pl-PL" dirty="0" smtClean="0">
                <a:effectLst>
                  <a:outerShdw blurRad="38100" dist="38100" dir="2700000" algn="tl">
                    <a:srgbClr val="000000">
                      <a:alpha val="43137"/>
                    </a:srgbClr>
                  </a:outerShdw>
                </a:effectLst>
              </a:rPr>
              <a:t>Staż </a:t>
            </a:r>
            <a:r>
              <a:rPr lang="pl-PL" dirty="0" smtClean="0">
                <a:effectLst>
                  <a:outerShdw blurRad="38100" dist="38100" dir="2700000" algn="tl">
                    <a:srgbClr val="000000">
                      <a:alpha val="43137"/>
                    </a:srgbClr>
                  </a:outerShdw>
                </a:effectLst>
              </a:rPr>
              <a:t>(1)</a:t>
            </a:r>
            <a:endParaRPr lang="pl-PL" dirty="0">
              <a:effectLst>
                <a:outerShdw blurRad="38100" dist="38100" dir="2700000" algn="tl">
                  <a:srgbClr val="000000">
                    <a:alpha val="43137"/>
                  </a:srgbClr>
                </a:outerShdw>
              </a:effectLst>
            </a:endParaRPr>
          </a:p>
        </p:txBody>
      </p:sp>
      <p:sp>
        <p:nvSpPr>
          <p:cNvPr id="3" name="Symbol zastępczy zawartości 2"/>
          <p:cNvSpPr>
            <a:spLocks noGrp="1"/>
          </p:cNvSpPr>
          <p:nvPr>
            <p:ph idx="1"/>
          </p:nvPr>
        </p:nvSpPr>
        <p:spPr>
          <a:xfrm>
            <a:off x="457200" y="1600200"/>
            <a:ext cx="8229600" cy="4056495"/>
          </a:xfrm>
        </p:spPr>
        <p:txBody>
          <a:bodyPr>
            <a:spAutoFit/>
          </a:bodyPr>
          <a:lstStyle/>
          <a:p>
            <a:pPr algn="just"/>
            <a:r>
              <a:rPr lang="pl-PL" sz="2800" spc="300" dirty="0" smtClean="0"/>
              <a:t>Przetarcie szlaku</a:t>
            </a:r>
          </a:p>
          <a:p>
            <a:pPr algn="just"/>
            <a:r>
              <a:rPr lang="pl-PL" sz="2800" dirty="0" smtClean="0"/>
              <a:t>Staż w </a:t>
            </a:r>
            <a:r>
              <a:rPr lang="pl-PL" sz="2800" b="1" i="1" dirty="0" err="1" smtClean="0"/>
              <a:t>Transnational</a:t>
            </a:r>
            <a:r>
              <a:rPr lang="pl-PL" sz="2800" b="1" i="1" dirty="0" smtClean="0"/>
              <a:t> </a:t>
            </a:r>
            <a:r>
              <a:rPr lang="pl-PL" sz="2800" b="1" i="1" dirty="0" err="1" smtClean="0"/>
              <a:t>Threat</a:t>
            </a:r>
            <a:r>
              <a:rPr lang="pl-PL" sz="2800" b="1" i="1" dirty="0" smtClean="0"/>
              <a:t> and </a:t>
            </a:r>
            <a:r>
              <a:rPr lang="pl-PL" sz="2800" b="1" i="1" dirty="0" err="1" smtClean="0"/>
              <a:t>Political</a:t>
            </a:r>
            <a:r>
              <a:rPr lang="pl-PL" sz="2800" b="1" i="1" dirty="0" smtClean="0"/>
              <a:t> </a:t>
            </a:r>
            <a:r>
              <a:rPr lang="pl-PL" sz="2800" b="1" i="1" dirty="0" err="1" smtClean="0"/>
              <a:t>Risk</a:t>
            </a:r>
            <a:r>
              <a:rPr lang="pl-PL" sz="2800" b="1" dirty="0" smtClean="0"/>
              <a:t>. </a:t>
            </a:r>
            <a:br>
              <a:rPr lang="pl-PL" sz="2800" b="1" dirty="0" smtClean="0"/>
            </a:br>
            <a:r>
              <a:rPr lang="pl-PL" sz="2800" dirty="0" smtClean="0"/>
              <a:t>Do głównych kompetencji departamentu należy m.in.: analiza międzynarodowego ryzyka politycznego oraz programów skierowanych na przeciwdziałanie terroryzmowi, międzynarodowej przestępczości zorganizowanej, proliferacji broni CBRN, konfliktów transgranicznych oraz nadzór nad niektórymi publikacjami Instytutu.</a:t>
            </a:r>
          </a:p>
        </p:txBody>
      </p:sp>
      <p:sp>
        <p:nvSpPr>
          <p:cNvPr id="8" name="Symbol zastępczy numeru slajdu 7"/>
          <p:cNvSpPr>
            <a:spLocks noGrp="1"/>
          </p:cNvSpPr>
          <p:nvPr>
            <p:ph type="sldNum" sz="quarter" idx="12"/>
          </p:nvPr>
        </p:nvSpPr>
        <p:spPr/>
        <p:txBody>
          <a:bodyPr/>
          <a:lstStyle/>
          <a:p>
            <a:fld id="{13B81E3D-2636-4F5C-8275-22F22016499A}" type="slidenum">
              <a:rPr lang="en-US" smtClean="0"/>
              <a:pPr/>
              <a:t>13</a:t>
            </a:fld>
            <a:endParaRPr lang="ko-KR" altLang="ko-KR" dirty="0"/>
          </a:p>
        </p:txBody>
      </p:sp>
      <p:pic>
        <p:nvPicPr>
          <p:cNvPr id="6" name="Obraz 5" descr="ksap_logo.gif"/>
          <p:cNvPicPr>
            <a:picLocks noChangeAspect="1"/>
          </p:cNvPicPr>
          <p:nvPr/>
        </p:nvPicPr>
        <p:blipFill>
          <a:blip r:embed="rId2"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0" name="Picture 8" descr="C:\Users\dominika\Desktop\leonardo_rgb.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11" name="Picture 7" descr="napis"/>
          <p:cNvPicPr>
            <a:picLocks noChangeAspect="1" noChangeArrowheads="1"/>
          </p:cNvPicPr>
          <p:nvPr/>
        </p:nvPicPr>
        <p:blipFill>
          <a:blip r:embed="rId4" cstate="print"/>
          <a:srcRect/>
          <a:stretch>
            <a:fillRect/>
          </a:stretch>
        </p:blipFill>
        <p:spPr bwMode="auto">
          <a:xfrm>
            <a:off x="1331640" y="333376"/>
            <a:ext cx="3888432" cy="158882"/>
          </a:xfrm>
          <a:prstGeom prst="rect">
            <a:avLst/>
          </a:prstGeom>
          <a:noFill/>
          <a:ln w="9525">
            <a:noFill/>
            <a:miter lim="800000"/>
            <a:headEnd/>
            <a:tailEnd/>
          </a:ln>
        </p:spPr>
      </p:pic>
      <p:sp>
        <p:nvSpPr>
          <p:cNvPr id="12"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srcRect/>
          <a:stretch>
            <a:fillRect/>
          </a:stretch>
        </p:blipFill>
        <p:spPr bwMode="auto">
          <a:xfrm>
            <a:off x="395536" y="1268759"/>
            <a:ext cx="2088232" cy="3712411"/>
          </a:xfrm>
          <a:prstGeom prst="rect">
            <a:avLst/>
          </a:prstGeom>
          <a:noFill/>
          <a:ln w="9525">
            <a:noFill/>
            <a:miter lim="800000"/>
            <a:headEnd/>
            <a:tailEnd/>
          </a:ln>
          <a:effectLst/>
        </p:spPr>
      </p:pic>
      <p:sp>
        <p:nvSpPr>
          <p:cNvPr id="8" name="Symbol zastępczy numeru slajdu 7"/>
          <p:cNvSpPr>
            <a:spLocks noGrp="1"/>
          </p:cNvSpPr>
          <p:nvPr>
            <p:ph type="sldNum" sz="quarter" idx="12"/>
          </p:nvPr>
        </p:nvSpPr>
        <p:spPr/>
        <p:txBody>
          <a:bodyPr/>
          <a:lstStyle/>
          <a:p>
            <a:fld id="{13B81E3D-2636-4F5C-8275-22F22016499A}" type="slidenum">
              <a:rPr lang="en-US" smtClean="0"/>
              <a:pPr/>
              <a:t>14</a:t>
            </a:fld>
            <a:endParaRPr lang="ko-KR" altLang="ko-KR"/>
          </a:p>
        </p:txBody>
      </p:sp>
      <p:pic>
        <p:nvPicPr>
          <p:cNvPr id="6" name="Obraz 5" descr="ksap_logo.g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0" name="Picture 8" descr="C:\Users\dominika\Desktop\leonardo_rgb.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1027" name="Picture 3"/>
          <p:cNvPicPr>
            <a:picLocks noChangeAspect="1" noChangeArrowheads="1"/>
          </p:cNvPicPr>
          <p:nvPr/>
        </p:nvPicPr>
        <p:blipFill>
          <a:blip r:embed="rId5" cstate="print"/>
          <a:srcRect t="16071"/>
          <a:stretch>
            <a:fillRect/>
          </a:stretch>
        </p:blipFill>
        <p:spPr bwMode="auto">
          <a:xfrm>
            <a:off x="2843808" y="1268759"/>
            <a:ext cx="2319686" cy="3682715"/>
          </a:xfrm>
          <a:prstGeom prst="rect">
            <a:avLst/>
          </a:prstGeom>
          <a:noFill/>
          <a:ln w="9525">
            <a:noFill/>
            <a:miter lim="800000"/>
            <a:headEnd/>
            <a:tailEnd/>
          </a:ln>
          <a:effectLst/>
        </p:spPr>
      </p:pic>
      <p:pic>
        <p:nvPicPr>
          <p:cNvPr id="1028" name="Picture 4"/>
          <p:cNvPicPr>
            <a:picLocks noChangeAspect="1" noChangeArrowheads="1"/>
          </p:cNvPicPr>
          <p:nvPr/>
        </p:nvPicPr>
        <p:blipFill>
          <a:blip r:embed="rId6" cstate="print"/>
          <a:srcRect l="506"/>
          <a:stretch>
            <a:fillRect/>
          </a:stretch>
        </p:blipFill>
        <p:spPr bwMode="auto">
          <a:xfrm>
            <a:off x="5508105" y="4149080"/>
            <a:ext cx="3096344" cy="1777697"/>
          </a:xfrm>
          <a:prstGeom prst="rect">
            <a:avLst/>
          </a:prstGeom>
          <a:noFill/>
          <a:ln w="9525">
            <a:noFill/>
            <a:miter lim="800000"/>
            <a:headEnd/>
            <a:tailEnd/>
          </a:ln>
          <a:effectLst/>
        </p:spPr>
      </p:pic>
      <p:pic>
        <p:nvPicPr>
          <p:cNvPr id="1030" name="Picture 6"/>
          <p:cNvPicPr>
            <a:picLocks noChangeAspect="1" noChangeArrowheads="1"/>
          </p:cNvPicPr>
          <p:nvPr/>
        </p:nvPicPr>
        <p:blipFill>
          <a:blip r:embed="rId7" cstate="print"/>
          <a:srcRect/>
          <a:stretch>
            <a:fillRect/>
          </a:stretch>
        </p:blipFill>
        <p:spPr bwMode="auto">
          <a:xfrm>
            <a:off x="5508104" y="260648"/>
            <a:ext cx="3096344" cy="1782198"/>
          </a:xfrm>
          <a:prstGeom prst="rect">
            <a:avLst/>
          </a:prstGeom>
          <a:noFill/>
          <a:ln w="9525">
            <a:noFill/>
            <a:miter lim="800000"/>
            <a:headEnd/>
            <a:tailEnd/>
          </a:ln>
          <a:effectLst/>
        </p:spPr>
      </p:pic>
      <p:pic>
        <p:nvPicPr>
          <p:cNvPr id="1031" name="Picture 7"/>
          <p:cNvPicPr>
            <a:picLocks noChangeAspect="1" noChangeArrowheads="1"/>
          </p:cNvPicPr>
          <p:nvPr/>
        </p:nvPicPr>
        <p:blipFill>
          <a:blip r:embed="rId8" cstate="print"/>
          <a:srcRect/>
          <a:stretch>
            <a:fillRect/>
          </a:stretch>
        </p:blipFill>
        <p:spPr bwMode="auto">
          <a:xfrm>
            <a:off x="5508104" y="2204864"/>
            <a:ext cx="3096344" cy="1741694"/>
          </a:xfrm>
          <a:prstGeom prst="rect">
            <a:avLst/>
          </a:prstGeom>
          <a:noFill/>
          <a:ln w="9525">
            <a:noFill/>
            <a:miter lim="800000"/>
            <a:headEnd/>
            <a:tailEnd/>
          </a:ln>
          <a:effectLst/>
        </p:spPr>
      </p:pic>
      <p:pic>
        <p:nvPicPr>
          <p:cNvPr id="11" name="Picture 7" descr="napis"/>
          <p:cNvPicPr>
            <a:picLocks noChangeAspect="1" noChangeArrowheads="1"/>
          </p:cNvPicPr>
          <p:nvPr/>
        </p:nvPicPr>
        <p:blipFill>
          <a:blip r:embed="rId9" cstate="print"/>
          <a:srcRect/>
          <a:stretch>
            <a:fillRect/>
          </a:stretch>
        </p:blipFill>
        <p:spPr bwMode="auto">
          <a:xfrm>
            <a:off x="1331640" y="333376"/>
            <a:ext cx="3888432" cy="158882"/>
          </a:xfrm>
          <a:prstGeom prst="rect">
            <a:avLst/>
          </a:prstGeom>
          <a:noFill/>
          <a:ln w="9525">
            <a:noFill/>
            <a:miter lim="800000"/>
            <a:headEnd/>
            <a:tailEnd/>
          </a:ln>
        </p:spPr>
      </p:pic>
      <p:sp>
        <p:nvSpPr>
          <p:cNvPr id="12"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1000" fill="hold"/>
                                        <p:tgtEl>
                                          <p:spTgt spid="1026"/>
                                        </p:tgtEl>
                                        <p:attrNameLst>
                                          <p:attrName>ppt_x</p:attrName>
                                        </p:attrNameLst>
                                      </p:cBhvr>
                                      <p:tavLst>
                                        <p:tav tm="0">
                                          <p:val>
                                            <p:strVal val="#ppt_x"/>
                                          </p:val>
                                        </p:tav>
                                        <p:tav tm="100000">
                                          <p:val>
                                            <p:strVal val="#ppt_x"/>
                                          </p:val>
                                        </p:tav>
                                      </p:tavLst>
                                    </p:anim>
                                    <p:anim calcmode="lin" valueType="num">
                                      <p:cBhvr additive="base">
                                        <p:cTn id="8" dur="1000" fill="hold"/>
                                        <p:tgtEl>
                                          <p:spTgt spid="1026"/>
                                        </p:tgtEl>
                                        <p:attrNameLst>
                                          <p:attrName>ppt_y</p:attrName>
                                        </p:attrNameLst>
                                      </p:cBhvr>
                                      <p:tavLst>
                                        <p:tav tm="0">
                                          <p:val>
                                            <p:strVal val="1+#ppt_h/2"/>
                                          </p:val>
                                        </p:tav>
                                        <p:tav tm="100000">
                                          <p:val>
                                            <p:strVal val="#ppt_y"/>
                                          </p:val>
                                        </p:tav>
                                      </p:tavLst>
                                    </p:anim>
                                  </p:childTnLst>
                                </p:cTn>
                              </p:par>
                              <p:par>
                                <p:cTn id="9" presetID="7" presetClass="entr" presetSubtype="1" fill="hold" nodeType="withEffect">
                                  <p:stCondLst>
                                    <p:cond delay="0"/>
                                  </p:stCondLst>
                                  <p:childTnLst>
                                    <p:set>
                                      <p:cBhvr>
                                        <p:cTn id="10" dur="1" fill="hold">
                                          <p:stCondLst>
                                            <p:cond delay="0"/>
                                          </p:stCondLst>
                                        </p:cTn>
                                        <p:tgtEl>
                                          <p:spTgt spid="1027"/>
                                        </p:tgtEl>
                                        <p:attrNameLst>
                                          <p:attrName>style.visibility</p:attrName>
                                        </p:attrNameLst>
                                      </p:cBhvr>
                                      <p:to>
                                        <p:strVal val="visible"/>
                                      </p:to>
                                    </p:set>
                                    <p:anim calcmode="lin" valueType="num">
                                      <p:cBhvr additive="base">
                                        <p:cTn id="11" dur="1000" fill="hold"/>
                                        <p:tgtEl>
                                          <p:spTgt spid="1027"/>
                                        </p:tgtEl>
                                        <p:attrNameLst>
                                          <p:attrName>ppt_x</p:attrName>
                                        </p:attrNameLst>
                                      </p:cBhvr>
                                      <p:tavLst>
                                        <p:tav tm="0">
                                          <p:val>
                                            <p:strVal val="#ppt_x"/>
                                          </p:val>
                                        </p:tav>
                                        <p:tav tm="100000">
                                          <p:val>
                                            <p:strVal val="#ppt_x"/>
                                          </p:val>
                                        </p:tav>
                                      </p:tavLst>
                                    </p:anim>
                                    <p:anim calcmode="lin" valueType="num">
                                      <p:cBhvr additive="base">
                                        <p:cTn id="12" dur="1000" fill="hold"/>
                                        <p:tgtEl>
                                          <p:spTgt spid="1027"/>
                                        </p:tgtEl>
                                        <p:attrNameLst>
                                          <p:attrName>ppt_y</p:attrName>
                                        </p:attrNameLst>
                                      </p:cBhvr>
                                      <p:tavLst>
                                        <p:tav tm="0">
                                          <p:val>
                                            <p:strVal val="0-#ppt_h/2"/>
                                          </p:val>
                                        </p:tav>
                                        <p:tav tm="100000">
                                          <p:val>
                                            <p:strVal val="#ppt_y"/>
                                          </p:val>
                                        </p:tav>
                                      </p:tavLst>
                                    </p:anim>
                                  </p:childTnLst>
                                </p:cTn>
                              </p:par>
                              <p:par>
                                <p:cTn id="13" presetID="7" presetClass="entr" presetSubtype="2" fill="hold" nodeType="withEffect">
                                  <p:stCondLst>
                                    <p:cond delay="0"/>
                                  </p:stCondLst>
                                  <p:childTnLst>
                                    <p:set>
                                      <p:cBhvr>
                                        <p:cTn id="14" dur="1" fill="hold">
                                          <p:stCondLst>
                                            <p:cond delay="0"/>
                                          </p:stCondLst>
                                        </p:cTn>
                                        <p:tgtEl>
                                          <p:spTgt spid="1030"/>
                                        </p:tgtEl>
                                        <p:attrNameLst>
                                          <p:attrName>style.visibility</p:attrName>
                                        </p:attrNameLst>
                                      </p:cBhvr>
                                      <p:to>
                                        <p:strVal val="visible"/>
                                      </p:to>
                                    </p:set>
                                    <p:anim calcmode="lin" valueType="num">
                                      <p:cBhvr additive="base">
                                        <p:cTn id="15" dur="2000" fill="hold"/>
                                        <p:tgtEl>
                                          <p:spTgt spid="1030"/>
                                        </p:tgtEl>
                                        <p:attrNameLst>
                                          <p:attrName>ppt_x</p:attrName>
                                        </p:attrNameLst>
                                      </p:cBhvr>
                                      <p:tavLst>
                                        <p:tav tm="0">
                                          <p:val>
                                            <p:strVal val="1+#ppt_w/2"/>
                                          </p:val>
                                        </p:tav>
                                        <p:tav tm="100000">
                                          <p:val>
                                            <p:strVal val="#ppt_x"/>
                                          </p:val>
                                        </p:tav>
                                      </p:tavLst>
                                    </p:anim>
                                    <p:anim calcmode="lin" valueType="num">
                                      <p:cBhvr additive="base">
                                        <p:cTn id="16" dur="2000" fill="hold"/>
                                        <p:tgtEl>
                                          <p:spTgt spid="1030"/>
                                        </p:tgtEl>
                                        <p:attrNameLst>
                                          <p:attrName>ppt_y</p:attrName>
                                        </p:attrNameLst>
                                      </p:cBhvr>
                                      <p:tavLst>
                                        <p:tav tm="0">
                                          <p:val>
                                            <p:strVal val="#ppt_y"/>
                                          </p:val>
                                        </p:tav>
                                        <p:tav tm="100000">
                                          <p:val>
                                            <p:strVal val="#ppt_y"/>
                                          </p:val>
                                        </p:tav>
                                      </p:tavLst>
                                    </p:anim>
                                  </p:childTnLst>
                                </p:cTn>
                              </p:par>
                              <p:par>
                                <p:cTn id="17" presetID="7" presetClass="entr" presetSubtype="2" fill="hold" nodeType="withEffect">
                                  <p:stCondLst>
                                    <p:cond delay="0"/>
                                  </p:stCondLst>
                                  <p:childTnLst>
                                    <p:set>
                                      <p:cBhvr>
                                        <p:cTn id="18" dur="1" fill="hold">
                                          <p:stCondLst>
                                            <p:cond delay="0"/>
                                          </p:stCondLst>
                                        </p:cTn>
                                        <p:tgtEl>
                                          <p:spTgt spid="1031"/>
                                        </p:tgtEl>
                                        <p:attrNameLst>
                                          <p:attrName>style.visibility</p:attrName>
                                        </p:attrNameLst>
                                      </p:cBhvr>
                                      <p:to>
                                        <p:strVal val="visible"/>
                                      </p:to>
                                    </p:set>
                                    <p:anim calcmode="lin" valueType="num">
                                      <p:cBhvr additive="base">
                                        <p:cTn id="19" dur="3000" fill="hold"/>
                                        <p:tgtEl>
                                          <p:spTgt spid="1031"/>
                                        </p:tgtEl>
                                        <p:attrNameLst>
                                          <p:attrName>ppt_x</p:attrName>
                                        </p:attrNameLst>
                                      </p:cBhvr>
                                      <p:tavLst>
                                        <p:tav tm="0">
                                          <p:val>
                                            <p:strVal val="1+#ppt_w/2"/>
                                          </p:val>
                                        </p:tav>
                                        <p:tav tm="100000">
                                          <p:val>
                                            <p:strVal val="#ppt_x"/>
                                          </p:val>
                                        </p:tav>
                                      </p:tavLst>
                                    </p:anim>
                                    <p:anim calcmode="lin" valueType="num">
                                      <p:cBhvr additive="base">
                                        <p:cTn id="20" dur="3000" fill="hold"/>
                                        <p:tgtEl>
                                          <p:spTgt spid="1031"/>
                                        </p:tgtEl>
                                        <p:attrNameLst>
                                          <p:attrName>ppt_y</p:attrName>
                                        </p:attrNameLst>
                                      </p:cBhvr>
                                      <p:tavLst>
                                        <p:tav tm="0">
                                          <p:val>
                                            <p:strVal val="#ppt_y"/>
                                          </p:val>
                                        </p:tav>
                                        <p:tav tm="100000">
                                          <p:val>
                                            <p:strVal val="#ppt_y"/>
                                          </p:val>
                                        </p:tav>
                                      </p:tavLst>
                                    </p:anim>
                                  </p:childTnLst>
                                </p:cTn>
                              </p:par>
                              <p:par>
                                <p:cTn id="21" presetID="7" presetClass="entr" presetSubtype="2" fill="hold" nodeType="withEffect">
                                  <p:stCondLst>
                                    <p:cond delay="0"/>
                                  </p:stCondLst>
                                  <p:childTnLst>
                                    <p:set>
                                      <p:cBhvr>
                                        <p:cTn id="22" dur="1" fill="hold">
                                          <p:stCondLst>
                                            <p:cond delay="0"/>
                                          </p:stCondLst>
                                        </p:cTn>
                                        <p:tgtEl>
                                          <p:spTgt spid="1028"/>
                                        </p:tgtEl>
                                        <p:attrNameLst>
                                          <p:attrName>style.visibility</p:attrName>
                                        </p:attrNameLst>
                                      </p:cBhvr>
                                      <p:to>
                                        <p:strVal val="visible"/>
                                      </p:to>
                                    </p:set>
                                    <p:anim calcmode="lin" valueType="num">
                                      <p:cBhvr additive="base">
                                        <p:cTn id="23" dur="5000" fill="hold"/>
                                        <p:tgtEl>
                                          <p:spTgt spid="1028"/>
                                        </p:tgtEl>
                                        <p:attrNameLst>
                                          <p:attrName>ppt_x</p:attrName>
                                        </p:attrNameLst>
                                      </p:cBhvr>
                                      <p:tavLst>
                                        <p:tav tm="0">
                                          <p:val>
                                            <p:strVal val="1+#ppt_w/2"/>
                                          </p:val>
                                        </p:tav>
                                        <p:tav tm="100000">
                                          <p:val>
                                            <p:strVal val="#ppt_x"/>
                                          </p:val>
                                        </p:tav>
                                      </p:tavLst>
                                    </p:anim>
                                    <p:anim calcmode="lin" valueType="num">
                                      <p:cBhvr additive="base">
                                        <p:cTn id="24" dur="5000" fill="hold"/>
                                        <p:tgtEl>
                                          <p:spTgt spid="10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dirty="0" smtClean="0">
                <a:effectLst>
                  <a:outerShdw blurRad="38100" dist="38100" dir="2700000" algn="tl">
                    <a:srgbClr val="000000">
                      <a:alpha val="43137"/>
                    </a:srgbClr>
                  </a:outerShdw>
                </a:effectLst>
              </a:rPr>
              <a:t>6. </a:t>
            </a:r>
            <a:r>
              <a:rPr lang="pl-PL" dirty="0" smtClean="0">
                <a:effectLst>
                  <a:outerShdw blurRad="38100" dist="38100" dir="2700000" algn="tl">
                    <a:srgbClr val="000000">
                      <a:alpha val="43137"/>
                    </a:srgbClr>
                  </a:outerShdw>
                </a:effectLst>
              </a:rPr>
              <a:t>Staż </a:t>
            </a:r>
            <a:r>
              <a:rPr lang="pl-PL" dirty="0" smtClean="0">
                <a:effectLst>
                  <a:outerShdw blurRad="38100" dist="38100" dir="2700000" algn="tl">
                    <a:srgbClr val="000000">
                      <a:alpha val="43137"/>
                    </a:srgbClr>
                  </a:outerShdw>
                </a:effectLst>
              </a:rPr>
              <a:t>(2)</a:t>
            </a:r>
            <a:endParaRPr lang="pl-PL" dirty="0">
              <a:effectLst>
                <a:outerShdw blurRad="38100" dist="38100" dir="2700000" algn="tl">
                  <a:srgbClr val="000000">
                    <a:alpha val="43137"/>
                  </a:srgbClr>
                </a:outerShdw>
              </a:effectLst>
            </a:endParaRPr>
          </a:p>
        </p:txBody>
      </p:sp>
      <p:sp>
        <p:nvSpPr>
          <p:cNvPr id="3" name="Symbol zastępczy zawartości 2"/>
          <p:cNvSpPr>
            <a:spLocks noGrp="1"/>
          </p:cNvSpPr>
          <p:nvPr>
            <p:ph idx="1"/>
          </p:nvPr>
        </p:nvSpPr>
        <p:spPr>
          <a:xfrm>
            <a:off x="457200" y="1340768"/>
            <a:ext cx="8229600" cy="5320818"/>
          </a:xfrm>
        </p:spPr>
        <p:txBody>
          <a:bodyPr wrap="square">
            <a:spAutoFit/>
          </a:bodyPr>
          <a:lstStyle/>
          <a:p>
            <a:pPr algn="just"/>
            <a:r>
              <a:rPr lang="pl-PL" sz="1800" dirty="0" smtClean="0"/>
              <a:t>Temat przewodni stażu – wsparcie prac nad </a:t>
            </a:r>
            <a:r>
              <a:rPr lang="pl-PL" sz="1800" b="1" dirty="0" smtClean="0"/>
              <a:t>Mapą Konfliktów 2011</a:t>
            </a:r>
            <a:r>
              <a:rPr lang="pl-PL" sz="1800" dirty="0" smtClean="0"/>
              <a:t>, </a:t>
            </a:r>
            <a:br>
              <a:rPr lang="pl-PL" sz="1800" dirty="0" smtClean="0"/>
            </a:br>
            <a:r>
              <a:rPr lang="pl-PL" sz="1800" dirty="0" smtClean="0"/>
              <a:t>(stały dodatek) do rocznika „Równowaga Wojskowa”. Praca na stażu składała się głównie z kilku długoterminowych zadań:</a:t>
            </a:r>
          </a:p>
          <a:p>
            <a:pPr lvl="0" algn="just">
              <a:buFont typeface="Arial" pitchFamily="34" charset="0"/>
              <a:buChar char="•"/>
            </a:pPr>
            <a:r>
              <a:rPr lang="pl-PL" sz="1800" dirty="0" smtClean="0"/>
              <a:t>„</a:t>
            </a:r>
            <a:r>
              <a:rPr lang="pl-PL" sz="1600" dirty="0" smtClean="0"/>
              <a:t>Polski wątek w bazie danych” – wyszukiwanie informacji dotyczących ewentualnych ruchów oraz aktywności międzynarodowych grup terrorystycznych na terenie Polski;</a:t>
            </a:r>
          </a:p>
          <a:p>
            <a:pPr lvl="0" algn="just">
              <a:buFont typeface="Arial" pitchFamily="34" charset="0"/>
              <a:buChar char="•"/>
            </a:pPr>
            <a:r>
              <a:rPr lang="pl-PL" sz="1600" dirty="0" smtClean="0"/>
              <a:t>Mapa Konfliktów 2011 – analiza materiałów dotyczących konfliktów o wodę;</a:t>
            </a:r>
          </a:p>
          <a:p>
            <a:pPr lvl="0" algn="just">
              <a:buFont typeface="Arial" pitchFamily="34" charset="0"/>
              <a:buChar char="•"/>
            </a:pPr>
            <a:r>
              <a:rPr lang="pl-PL" sz="1600" dirty="0" smtClean="0"/>
              <a:t>Mapa Konfliktów 2011 – Afganistan. Zestawienie informacji dotyczących strat ludzkich </a:t>
            </a:r>
            <a:br>
              <a:rPr lang="pl-PL" sz="1600" dirty="0" smtClean="0"/>
            </a:br>
            <a:r>
              <a:rPr lang="pl-PL" sz="1600" dirty="0" smtClean="0"/>
              <a:t>w wyniku walk wyzwoleńczych i frakcyjnych, bombardowań, czystek etnicznych z podziałem na: cywili, afgańskie służby bezpieczeństwa i rosyjskie wojska, powstańców (np. talibów) oraz siły koalicyjne, począwszy od 1973 r.  Ponadto pełne kalendarium od 1973 r. do teraz.</a:t>
            </a:r>
          </a:p>
          <a:p>
            <a:pPr algn="just"/>
            <a:r>
              <a:rPr lang="pl-PL" sz="1800" dirty="0" smtClean="0"/>
              <a:t>Udział w konferencji zorganizowanej przez PISM we współpracy z IISS: „</a:t>
            </a:r>
            <a:r>
              <a:rPr lang="pl-PL" sz="1800" dirty="0" err="1" smtClean="0"/>
              <a:t>NATO’s</a:t>
            </a:r>
            <a:r>
              <a:rPr lang="pl-PL" sz="1800" dirty="0" smtClean="0"/>
              <a:t> </a:t>
            </a:r>
            <a:r>
              <a:rPr lang="pl-PL" sz="1800" dirty="0" err="1" smtClean="0"/>
              <a:t>Strategic</a:t>
            </a:r>
            <a:r>
              <a:rPr lang="pl-PL" sz="1800" dirty="0" smtClean="0"/>
              <a:t> </a:t>
            </a:r>
            <a:r>
              <a:rPr lang="pl-PL" sz="1800" dirty="0" err="1" smtClean="0"/>
              <a:t>Concept</a:t>
            </a:r>
            <a:r>
              <a:rPr lang="pl-PL" sz="1800" dirty="0" smtClean="0"/>
              <a:t> and </a:t>
            </a:r>
            <a:r>
              <a:rPr lang="pl-PL" sz="1800" dirty="0" err="1" smtClean="0"/>
              <a:t>Perceptions</a:t>
            </a:r>
            <a:r>
              <a:rPr lang="pl-PL" sz="1800" dirty="0" smtClean="0"/>
              <a:t> of Allied Security” z udziałem m.in. Ministra Adama </a:t>
            </a:r>
            <a:r>
              <a:rPr lang="pl-PL" sz="1800" dirty="0" err="1" smtClean="0"/>
              <a:t>Rotfelda</a:t>
            </a:r>
            <a:r>
              <a:rPr lang="pl-PL" sz="1800" dirty="0" smtClean="0"/>
              <a:t>, ministra Andrzeja </a:t>
            </a:r>
            <a:r>
              <a:rPr lang="pl-PL" sz="1800" dirty="0" err="1" smtClean="0"/>
              <a:t>Ananicza</a:t>
            </a:r>
            <a:r>
              <a:rPr lang="pl-PL" sz="1800" dirty="0" smtClean="0"/>
              <a:t>. </a:t>
            </a:r>
          </a:p>
          <a:p>
            <a:pPr algn="just"/>
            <a:r>
              <a:rPr lang="pl-PL" sz="1800" dirty="0" smtClean="0"/>
              <a:t>Udział w seminariach oraz spotkaniach organizowanych w siedzibie głównej </a:t>
            </a:r>
            <a:r>
              <a:rPr lang="pl-PL" sz="1800" dirty="0" err="1" smtClean="0"/>
              <a:t>Arundel</a:t>
            </a:r>
            <a:r>
              <a:rPr lang="pl-PL" sz="1800" dirty="0" smtClean="0"/>
              <a:t> House, poświęconych m.in. zdolnościom balistycznym Iranu, obronie rakietowej, sytuacji polityczno-militarnej na obszarze post-radzieckim, roli wywiadu, cyberterroryzmowi, koncepcji obronnych poszczególnych państw, itd.</a:t>
            </a:r>
          </a:p>
          <a:p>
            <a:pPr lvl="0" algn="just">
              <a:buFont typeface="Arial" pitchFamily="34" charset="0"/>
              <a:buChar char="•"/>
            </a:pPr>
            <a:endParaRPr lang="pl-PL" sz="1600" dirty="0" smtClean="0"/>
          </a:p>
        </p:txBody>
      </p:sp>
      <p:sp>
        <p:nvSpPr>
          <p:cNvPr id="8" name="Symbol zastępczy numeru slajdu 7"/>
          <p:cNvSpPr>
            <a:spLocks noGrp="1"/>
          </p:cNvSpPr>
          <p:nvPr>
            <p:ph type="sldNum" sz="quarter" idx="12"/>
          </p:nvPr>
        </p:nvSpPr>
        <p:spPr/>
        <p:txBody>
          <a:bodyPr/>
          <a:lstStyle/>
          <a:p>
            <a:fld id="{13B81E3D-2636-4F5C-8275-22F22016499A}" type="slidenum">
              <a:rPr lang="en-US" smtClean="0"/>
              <a:pPr/>
              <a:t>15</a:t>
            </a:fld>
            <a:endParaRPr lang="ko-KR" altLang="ko-KR" dirty="0"/>
          </a:p>
        </p:txBody>
      </p:sp>
      <p:pic>
        <p:nvPicPr>
          <p:cNvPr id="6" name="Obraz 5" descr="ksap_logo.gif"/>
          <p:cNvPicPr>
            <a:picLocks noChangeAspect="1"/>
          </p:cNvPicPr>
          <p:nvPr/>
        </p:nvPicPr>
        <p:blipFill>
          <a:blip r:embed="rId2"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0" name="Picture 8" descr="C:\Users\dominika\Desktop\leonardo_rgb.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11" name="Picture 7" descr="napis"/>
          <p:cNvPicPr>
            <a:picLocks noChangeAspect="1" noChangeArrowheads="1"/>
          </p:cNvPicPr>
          <p:nvPr/>
        </p:nvPicPr>
        <p:blipFill>
          <a:blip r:embed="rId4" cstate="print"/>
          <a:srcRect/>
          <a:stretch>
            <a:fillRect/>
          </a:stretch>
        </p:blipFill>
        <p:spPr bwMode="auto">
          <a:xfrm>
            <a:off x="1331640" y="333376"/>
            <a:ext cx="3888432" cy="158882"/>
          </a:xfrm>
          <a:prstGeom prst="rect">
            <a:avLst/>
          </a:prstGeom>
          <a:noFill/>
          <a:ln w="9525">
            <a:noFill/>
            <a:miter lim="800000"/>
            <a:headEnd/>
            <a:tailEnd/>
          </a:ln>
        </p:spPr>
      </p:pic>
      <p:sp>
        <p:nvSpPr>
          <p:cNvPr id="12"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3" presetID="3" presetClass="exit" presetSubtype="10" fill="hold" nodeType="withEffect">
                                  <p:stCondLst>
                                    <p:cond delay="0"/>
                                  </p:stCondLst>
                                  <p:childTnLst>
                                    <p:animEffect transition="out" filter="blinds(horizontal)">
                                      <p:cBhvr>
                                        <p:cTn id="34" dur="500"/>
                                        <p:tgtEl>
                                          <p:spTgt spid="3">
                                            <p:txEl>
                                              <p:pRg st="0" end="0"/>
                                            </p:txEl>
                                          </p:spTgt>
                                        </p:tgtEl>
                                      </p:cBhvr>
                                    </p:animEffect>
                                    <p:set>
                                      <p:cBhvr>
                                        <p:cTn id="35" dur="1" fill="hold">
                                          <p:stCondLst>
                                            <p:cond delay="499"/>
                                          </p:stCondLst>
                                        </p:cTn>
                                        <p:tgtEl>
                                          <p:spTgt spid="3">
                                            <p:txEl>
                                              <p:pRg st="0" end="0"/>
                                            </p:txEl>
                                          </p:spTgt>
                                        </p:tgtEl>
                                        <p:attrNameLst>
                                          <p:attrName>style.visibility</p:attrName>
                                        </p:attrNameLst>
                                      </p:cBhvr>
                                      <p:to>
                                        <p:strVal val="hidden"/>
                                      </p:to>
                                    </p:set>
                                  </p:childTnLst>
                                </p:cTn>
                              </p:par>
                              <p:par>
                                <p:cTn id="36" presetID="3" presetClass="exit" presetSubtype="10" fill="hold" nodeType="withEffect">
                                  <p:stCondLst>
                                    <p:cond delay="0"/>
                                  </p:stCondLst>
                                  <p:childTnLst>
                                    <p:animEffect transition="out" filter="blinds(horizontal)">
                                      <p:cBhvr>
                                        <p:cTn id="37" dur="500"/>
                                        <p:tgtEl>
                                          <p:spTgt spid="3">
                                            <p:txEl>
                                              <p:pRg st="1" end="1"/>
                                            </p:txEl>
                                          </p:spTgt>
                                        </p:tgtEl>
                                      </p:cBhvr>
                                    </p:animEffect>
                                    <p:set>
                                      <p:cBhvr>
                                        <p:cTn id="38" dur="1" fill="hold">
                                          <p:stCondLst>
                                            <p:cond delay="499"/>
                                          </p:stCondLst>
                                        </p:cTn>
                                        <p:tgtEl>
                                          <p:spTgt spid="3">
                                            <p:txEl>
                                              <p:pRg st="1" end="1"/>
                                            </p:txEl>
                                          </p:spTgt>
                                        </p:tgtEl>
                                        <p:attrNameLst>
                                          <p:attrName>style.visibility</p:attrName>
                                        </p:attrNameLst>
                                      </p:cBhvr>
                                      <p:to>
                                        <p:strVal val="hidden"/>
                                      </p:to>
                                    </p:set>
                                  </p:childTnLst>
                                </p:cTn>
                              </p:par>
                              <p:par>
                                <p:cTn id="39" presetID="3" presetClass="exit" presetSubtype="10" fill="hold" nodeType="withEffect">
                                  <p:stCondLst>
                                    <p:cond delay="0"/>
                                  </p:stCondLst>
                                  <p:childTnLst>
                                    <p:animEffect transition="out" filter="blinds(horizontal)">
                                      <p:cBhvr>
                                        <p:cTn id="40" dur="500"/>
                                        <p:tgtEl>
                                          <p:spTgt spid="3">
                                            <p:txEl>
                                              <p:pRg st="2" end="2"/>
                                            </p:txEl>
                                          </p:spTgt>
                                        </p:tgtEl>
                                      </p:cBhvr>
                                    </p:animEffect>
                                    <p:set>
                                      <p:cBhvr>
                                        <p:cTn id="41" dur="1" fill="hold">
                                          <p:stCondLst>
                                            <p:cond delay="499"/>
                                          </p:stCondLst>
                                        </p:cTn>
                                        <p:tgtEl>
                                          <p:spTgt spid="3">
                                            <p:txEl>
                                              <p:pRg st="2" end="2"/>
                                            </p:txEl>
                                          </p:spTgt>
                                        </p:tgtEl>
                                        <p:attrNameLst>
                                          <p:attrName>style.visibility</p:attrName>
                                        </p:attrNameLst>
                                      </p:cBhvr>
                                      <p:to>
                                        <p:strVal val="hidden"/>
                                      </p:to>
                                    </p:set>
                                  </p:childTnLst>
                                </p:cTn>
                              </p:par>
                              <p:par>
                                <p:cTn id="42" presetID="3" presetClass="exit" presetSubtype="10" fill="hold" nodeType="withEffect">
                                  <p:stCondLst>
                                    <p:cond delay="0"/>
                                  </p:stCondLst>
                                  <p:childTnLst>
                                    <p:animEffect transition="out" filter="blinds(horizontal)">
                                      <p:cBhvr>
                                        <p:cTn id="43" dur="500"/>
                                        <p:tgtEl>
                                          <p:spTgt spid="3">
                                            <p:txEl>
                                              <p:pRg st="3" end="3"/>
                                            </p:txEl>
                                          </p:spTgt>
                                        </p:tgtEl>
                                      </p:cBhvr>
                                    </p:animEffect>
                                    <p:set>
                                      <p:cBhvr>
                                        <p:cTn id="44" dur="1" fill="hold">
                                          <p:stCondLst>
                                            <p:cond delay="499"/>
                                          </p:stCondLst>
                                        </p:cTn>
                                        <p:tgtEl>
                                          <p:spTgt spid="3">
                                            <p:txEl>
                                              <p:pRg st="3" end="3"/>
                                            </p:txEl>
                                          </p:spTgt>
                                        </p:tgtEl>
                                        <p:attrNameLst>
                                          <p:attrName>style.visibility</p:attrName>
                                        </p:attrNameLst>
                                      </p:cBhvr>
                                      <p:to>
                                        <p:strVal val="hidden"/>
                                      </p:to>
                                    </p:set>
                                  </p:childTnLst>
                                </p:cTn>
                              </p:par>
                              <p:par>
                                <p:cTn id="45" presetID="2" presetClass="entr" presetSubtype="4" fill="hold" grpId="0" nodeType="with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additive="base">
                                        <p:cTn id="4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ymbol zastępczy numeru slajdu 7"/>
          <p:cNvSpPr>
            <a:spLocks noGrp="1"/>
          </p:cNvSpPr>
          <p:nvPr>
            <p:ph type="sldNum" sz="quarter" idx="12"/>
          </p:nvPr>
        </p:nvSpPr>
        <p:spPr/>
        <p:txBody>
          <a:bodyPr/>
          <a:lstStyle/>
          <a:p>
            <a:fld id="{13B81E3D-2636-4F5C-8275-22F22016499A}" type="slidenum">
              <a:rPr lang="en-US" smtClean="0"/>
              <a:pPr/>
              <a:t>16</a:t>
            </a:fld>
            <a:endParaRPr lang="ko-KR" altLang="ko-KR"/>
          </a:p>
        </p:txBody>
      </p:sp>
      <p:pic>
        <p:nvPicPr>
          <p:cNvPr id="6" name="Obraz 5" descr="ksap_logo.gif"/>
          <p:cNvPicPr>
            <a:picLocks noChangeAspect="1"/>
          </p:cNvPicPr>
          <p:nvPr/>
        </p:nvPicPr>
        <p:blipFill>
          <a:blip r:embed="rId2"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7" name="Symbol zastępczy zawartości 5"/>
          <p:cNvPicPr>
            <a:picLocks/>
          </p:cNvPicPr>
          <p:nvPr/>
        </p:nvPicPr>
        <p:blipFill>
          <a:blip r:embed="rId3" cstate="print"/>
          <a:srcRect/>
          <a:stretch>
            <a:fillRect/>
          </a:stretch>
        </p:blipFill>
        <p:spPr bwMode="auto">
          <a:xfrm>
            <a:off x="548680" y="684479"/>
            <a:ext cx="8046640" cy="5489042"/>
          </a:xfrm>
          <a:prstGeom prst="rect">
            <a:avLst/>
          </a:prstGeom>
          <a:noFill/>
          <a:ln w="9525">
            <a:noFill/>
            <a:miter lim="800000"/>
            <a:headEnd/>
            <a:tailEnd/>
          </a:ln>
        </p:spPr>
      </p:pic>
      <p:pic>
        <p:nvPicPr>
          <p:cNvPr id="11" name="Picture 8" descr="C:\Users\dominika\Desktop\leonardo_rgb.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sp>
        <p:nvSpPr>
          <p:cNvPr id="10"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ytuł 13"/>
          <p:cNvSpPr>
            <a:spLocks noGrp="1"/>
          </p:cNvSpPr>
          <p:nvPr>
            <p:ph type="ctrTitle"/>
          </p:nvPr>
        </p:nvSpPr>
        <p:spPr>
          <a:xfrm>
            <a:off x="685800" y="1484784"/>
            <a:ext cx="7772400" cy="1800200"/>
          </a:xfrm>
        </p:spPr>
        <p:txBody>
          <a:bodyPr anchor="ctr"/>
          <a:lstStyle/>
          <a:p>
            <a:r>
              <a:rPr lang="pl-PL" dirty="0" smtClean="0"/>
              <a:t>Dziękuję za uwagę!</a:t>
            </a:r>
            <a:endParaRPr lang="pl-PL" dirty="0"/>
          </a:p>
        </p:txBody>
      </p:sp>
      <p:sp>
        <p:nvSpPr>
          <p:cNvPr id="15" name="Podtytuł 14"/>
          <p:cNvSpPr>
            <a:spLocks noGrp="1"/>
          </p:cNvSpPr>
          <p:nvPr>
            <p:ph type="subTitle" idx="1"/>
          </p:nvPr>
        </p:nvSpPr>
        <p:spPr>
          <a:xfrm>
            <a:off x="1371600" y="3501008"/>
            <a:ext cx="6400800" cy="2376264"/>
          </a:xfrm>
          <a:ln>
            <a:noFill/>
          </a:ln>
        </p:spPr>
        <p:txBody>
          <a:bodyPr>
            <a:normAutofit fontScale="77500" lnSpcReduction="20000"/>
          </a:bodyPr>
          <a:lstStyle/>
          <a:p>
            <a:r>
              <a:rPr lang="pl-PL" sz="3200" dirty="0" smtClean="0">
                <a:solidFill>
                  <a:schemeClr val="bg2">
                    <a:lumMod val="25000"/>
                  </a:schemeClr>
                </a:solidFill>
              </a:rPr>
              <a:t>W razie pytań proszę o kontakt:</a:t>
            </a:r>
          </a:p>
          <a:p>
            <a:endParaRPr lang="pl-PL" sz="3200" dirty="0" smtClean="0">
              <a:solidFill>
                <a:schemeClr val="bg2">
                  <a:lumMod val="25000"/>
                </a:schemeClr>
              </a:solidFill>
            </a:endParaRPr>
          </a:p>
          <a:p>
            <a:pPr lvl="0">
              <a:defRPr/>
            </a:pPr>
            <a:r>
              <a:rPr lang="pl-PL" sz="3600" b="1" dirty="0" smtClean="0"/>
              <a:t>Mikołaj A. Cholewicz</a:t>
            </a:r>
          </a:p>
          <a:p>
            <a:pPr lvl="0">
              <a:defRPr/>
            </a:pPr>
            <a:r>
              <a:rPr lang="pl-PL" sz="2200" dirty="0" smtClean="0"/>
              <a:t>XIX Promocja KSAP „Królowa Jadwiga”</a:t>
            </a:r>
          </a:p>
          <a:p>
            <a:endParaRPr lang="pl-PL" sz="3200" dirty="0" smtClean="0">
              <a:solidFill>
                <a:srgbClr val="C00000"/>
              </a:solidFill>
            </a:endParaRPr>
          </a:p>
          <a:p>
            <a:r>
              <a:rPr lang="pl-PL" sz="3300" dirty="0" err="1" smtClean="0">
                <a:solidFill>
                  <a:srgbClr val="00B050"/>
                </a:solidFill>
              </a:rPr>
              <a:t>cholewim@ksap.gov.pl</a:t>
            </a:r>
            <a:endParaRPr lang="pl-PL" sz="3300" dirty="0">
              <a:solidFill>
                <a:srgbClr val="00B050"/>
              </a:solidFill>
            </a:endParaRPr>
          </a:p>
        </p:txBody>
      </p:sp>
      <p:pic>
        <p:nvPicPr>
          <p:cNvPr id="6" name="Obraz 5" descr="ksap_logo.gif"/>
          <p:cNvPicPr>
            <a:picLocks noChangeAspect="1"/>
          </p:cNvPicPr>
          <p:nvPr/>
        </p:nvPicPr>
        <p:blipFill>
          <a:blip r:embed="rId2"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sp>
        <p:nvSpPr>
          <p:cNvPr id="7" name="Podtytuł 4"/>
          <p:cNvSpPr txBox="1">
            <a:spLocks/>
          </p:cNvSpPr>
          <p:nvPr/>
        </p:nvSpPr>
        <p:spPr>
          <a:xfrm>
            <a:off x="1371600" y="5229200"/>
            <a:ext cx="6400800" cy="1080120"/>
          </a:xfrm>
          <a:prstGeom prst="rect">
            <a:avLst/>
          </a:prstGeom>
        </p:spPr>
        <p:txBody>
          <a:bodyPr lIns="45720" rIns="45720" anchor="t">
            <a:normAutofit/>
          </a:bodyPr>
          <a:lstStyle/>
          <a:p>
            <a:pPr marL="0" marR="0" lvl="0" indent="0" algn="ctr" defTabSz="914400" eaLnBrk="1" fontAlgn="auto" latinLnBrk="0" hangingPunct="1">
              <a:lnSpc>
                <a:spcPct val="100000"/>
              </a:lnSpc>
              <a:spcBef>
                <a:spcPts val="0"/>
              </a:spcBef>
              <a:spcAft>
                <a:spcPts val="0"/>
              </a:spcAft>
              <a:buClr>
                <a:schemeClr val="accent1"/>
              </a:buClr>
              <a:buSzPct val="80000"/>
              <a:buFont typeface="Wingdings 2" pitchFamily="18" charset="2"/>
              <a:buNone/>
              <a:tabLst/>
              <a:defRPr/>
            </a:pPr>
            <a:endParaRPr kumimoji="0" lang="pl-PL" sz="3000" b="0" i="0" u="none" strike="noStrike" kern="0" cap="none" spc="0" normalizeH="0" baseline="0" noProof="0" dirty="0" smtClean="0">
              <a:ln>
                <a:noFill/>
              </a:ln>
              <a:solidFill>
                <a:schemeClr val="tx2"/>
              </a:solidFill>
              <a:effectLst/>
              <a:uLnTx/>
              <a:uFillTx/>
              <a:latin typeface="+mn-lt"/>
              <a:ea typeface="+mn-lt"/>
              <a:cs typeface="+mn-lt"/>
            </a:endParaRPr>
          </a:p>
          <a:p>
            <a:pPr marL="0" marR="0" lvl="0" indent="0" algn="ctr" defTabSz="914400" eaLnBrk="1" fontAlgn="auto" latinLnBrk="0" hangingPunct="1">
              <a:lnSpc>
                <a:spcPct val="100000"/>
              </a:lnSpc>
              <a:spcBef>
                <a:spcPts val="0"/>
              </a:spcBef>
              <a:spcAft>
                <a:spcPts val="0"/>
              </a:spcAft>
              <a:buClr>
                <a:schemeClr val="accent1"/>
              </a:buClr>
              <a:buSzPct val="80000"/>
              <a:buFont typeface="Wingdings 2" pitchFamily="18" charset="2"/>
              <a:buNone/>
              <a:tabLst/>
              <a:defRPr/>
            </a:pPr>
            <a:endParaRPr lang="pl-PL" sz="2800" kern="0" dirty="0" smtClean="0">
              <a:solidFill>
                <a:schemeClr val="tx2"/>
              </a:solidFill>
              <a:ea typeface="+mn-lt"/>
              <a:cs typeface="+mn-lt"/>
            </a:endParaRPr>
          </a:p>
          <a:p>
            <a:pPr marL="0" marR="0" lvl="0" indent="0" algn="ctr" defTabSz="914400" eaLnBrk="1" fontAlgn="auto" latinLnBrk="0" hangingPunct="1">
              <a:lnSpc>
                <a:spcPct val="100000"/>
              </a:lnSpc>
              <a:spcBef>
                <a:spcPts val="0"/>
              </a:spcBef>
              <a:spcAft>
                <a:spcPts val="0"/>
              </a:spcAft>
              <a:buClr>
                <a:schemeClr val="accent1"/>
              </a:buClr>
              <a:buSzPct val="80000"/>
              <a:buFont typeface="Wingdings 2" pitchFamily="18" charset="2"/>
              <a:buNone/>
              <a:tabLst/>
              <a:defRPr/>
            </a:pPr>
            <a:endParaRPr kumimoji="0" lang="pl-PL" sz="2800" b="0" i="0" u="none" strike="noStrike" kern="0" cap="none" spc="0" normalizeH="0" baseline="0" noProof="0" dirty="0">
              <a:ln>
                <a:noFill/>
              </a:ln>
              <a:solidFill>
                <a:schemeClr val="tx2"/>
              </a:solidFill>
              <a:effectLst/>
              <a:uLnTx/>
              <a:uFillTx/>
              <a:latin typeface="+mn-lt"/>
              <a:ea typeface="+mn-lt"/>
              <a:cs typeface="+mn-lt"/>
            </a:endParaRPr>
          </a:p>
        </p:txBody>
      </p:sp>
      <p:pic>
        <p:nvPicPr>
          <p:cNvPr id="9" name="Picture 8" descr="C:\Users\dominika\Desktop\leonardo_rgb.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79512" y="6292775"/>
            <a:ext cx="1080120" cy="520601"/>
          </a:xfrm>
          <a:prstGeom prst="rect">
            <a:avLst/>
          </a:prstGeom>
          <a:noFill/>
          <a:ln w="9525">
            <a:noFill/>
            <a:miter lim="800000"/>
            <a:headEnd/>
            <a:tailEnd/>
          </a:ln>
        </p:spPr>
      </p:pic>
      <p:pic>
        <p:nvPicPr>
          <p:cNvPr id="8" name="Picture 7" descr="napis"/>
          <p:cNvPicPr>
            <a:picLocks noChangeAspect="1" noChangeArrowheads="1"/>
          </p:cNvPicPr>
          <p:nvPr/>
        </p:nvPicPr>
        <p:blipFill>
          <a:blip r:embed="rId4" cstate="print"/>
          <a:srcRect/>
          <a:stretch>
            <a:fillRect/>
          </a:stretch>
        </p:blipFill>
        <p:spPr bwMode="auto">
          <a:xfrm>
            <a:off x="1331640" y="333376"/>
            <a:ext cx="3888432" cy="158882"/>
          </a:xfrm>
          <a:prstGeom prst="rect">
            <a:avLst/>
          </a:prstGeom>
          <a:noFill/>
          <a:ln w="9525">
            <a:noFill/>
            <a:miter lim="800000"/>
            <a:headEnd/>
            <a:tailEnd/>
          </a:ln>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withEffect">
                                  <p:stCondLst>
                                    <p:cond delay="0"/>
                                  </p:stCondLst>
                                  <p:iterate type="lt">
                                    <p:tmPct val="50000"/>
                                  </p:iterate>
                                  <p:childTnLst>
                                    <p:set>
                                      <p:cBhvr>
                                        <p:cTn id="6" dur="1" fill="hold">
                                          <p:stCondLst>
                                            <p:cond delay="0"/>
                                          </p:stCondLst>
                                        </p:cTn>
                                        <p:tgtEl>
                                          <p:spTgt spid="14"/>
                                        </p:tgtEl>
                                        <p:attrNameLst>
                                          <p:attrName>style.visibility</p:attrName>
                                        </p:attrNameLst>
                                      </p:cBhvr>
                                      <p:to>
                                        <p:strVal val="visible"/>
                                      </p:to>
                                    </p:set>
                                    <p:anim calcmode="discrete" valueType="clr">
                                      <p:cBhvr override="childStyle">
                                        <p:cTn id="7" dur="80"/>
                                        <p:tgtEl>
                                          <p:spTgt spid="14"/>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14"/>
                                        </p:tgtEl>
                                        <p:attrNameLst>
                                          <p:attrName>fillcolor</p:attrName>
                                        </p:attrNameLst>
                                      </p:cBhvr>
                                      <p:tavLst>
                                        <p:tav tm="0">
                                          <p:val>
                                            <p:clrVal>
                                              <a:schemeClr val="accent2"/>
                                            </p:clrVal>
                                          </p:val>
                                        </p:tav>
                                        <p:tav tm="50000">
                                          <p:val>
                                            <p:clrVal>
                                              <a:schemeClr val="hlink"/>
                                            </p:clrVal>
                                          </p:val>
                                        </p:tav>
                                      </p:tavLst>
                                    </p:anim>
                                    <p:set>
                                      <p:cBhvr>
                                        <p:cTn id="9" dur="80"/>
                                        <p:tgtEl>
                                          <p:spTgt spid="14"/>
                                        </p:tgtEl>
                                        <p:attrNameLst>
                                          <p:attrName>fill.type</p:attrName>
                                        </p:attrNameLst>
                                      </p:cBhvr>
                                      <p:to>
                                        <p:strVal val="solid"/>
                                      </p:to>
                                    </p:set>
                                  </p:childTnLst>
                                </p:cTn>
                              </p:par>
                            </p:childTnLst>
                          </p:cTn>
                        </p:par>
                        <p:par>
                          <p:cTn id="10" fill="hold">
                            <p:stCondLst>
                              <p:cond delay="680"/>
                            </p:stCondLst>
                            <p:childTnLst>
                              <p:par>
                                <p:cTn id="11" presetID="45" presetClass="entr" presetSubtype="0" fill="hold" nodeType="afterEffect">
                                  <p:stCondLst>
                                    <p:cond delay="0"/>
                                  </p:stCondLst>
                                  <p:iterate type="lt">
                                    <p:tmPct val="10000"/>
                                  </p:iterate>
                                  <p:childTnLst>
                                    <p:set>
                                      <p:cBhvr>
                                        <p:cTn id="12" dur="1" fill="hold">
                                          <p:stCondLst>
                                            <p:cond delay="0"/>
                                          </p:stCondLst>
                                        </p:cTn>
                                        <p:tgtEl>
                                          <p:spTgt spid="15">
                                            <p:txEl>
                                              <p:pRg st="0" end="0"/>
                                            </p:txEl>
                                          </p:spTgt>
                                        </p:tgtEl>
                                        <p:attrNameLst>
                                          <p:attrName>style.visibility</p:attrName>
                                        </p:attrNameLst>
                                      </p:cBhvr>
                                      <p:to>
                                        <p:strVal val="visible"/>
                                      </p:to>
                                    </p:set>
                                    <p:animEffect transition="in" filter="fade">
                                      <p:cBhvr>
                                        <p:cTn id="13" dur="500"/>
                                        <p:tgtEl>
                                          <p:spTgt spid="15">
                                            <p:txEl>
                                              <p:pRg st="0" end="0"/>
                                            </p:txEl>
                                          </p:spTgt>
                                        </p:tgtEl>
                                      </p:cBhvr>
                                    </p:animEffect>
                                    <p:anim calcmode="lin" valueType="num">
                                      <p:cBhvr>
                                        <p:cTn id="14" dur="500" fill="hold"/>
                                        <p:tgtEl>
                                          <p:spTgt spid="15">
                                            <p:txEl>
                                              <p:pRg st="0" end="0"/>
                                            </p:txEl>
                                          </p:spTgt>
                                        </p:tgtEl>
                                        <p:attrNameLst>
                                          <p:attrName>ppt_w</p:attrName>
                                        </p:attrNameLst>
                                      </p:cBhvr>
                                      <p:tavLst>
                                        <p:tav tm="0" fmla="#ppt_w*sin(2.5*pi*$)">
                                          <p:val>
                                            <p:fltVal val="0"/>
                                          </p:val>
                                        </p:tav>
                                        <p:tav tm="100000">
                                          <p:val>
                                            <p:fltVal val="1"/>
                                          </p:val>
                                        </p:tav>
                                      </p:tavLst>
                                    </p:anim>
                                    <p:anim calcmode="lin" valueType="num">
                                      <p:cBhvr>
                                        <p:cTn id="15" dur="500" fill="hold"/>
                                        <p:tgtEl>
                                          <p:spTgt spid="15">
                                            <p:txEl>
                                              <p:pRg st="0" end="0"/>
                                            </p:txEl>
                                          </p:spTgt>
                                        </p:tgtEl>
                                        <p:attrNameLst>
                                          <p:attrName>ppt_h</p:attrName>
                                        </p:attrNameLst>
                                      </p:cBhvr>
                                      <p:tavLst>
                                        <p:tav tm="0">
                                          <p:val>
                                            <p:strVal val="#ppt_h"/>
                                          </p:val>
                                        </p:tav>
                                        <p:tav tm="100000">
                                          <p:val>
                                            <p:strVal val="#ppt_h"/>
                                          </p:val>
                                        </p:tav>
                                      </p:tavLst>
                                    </p:anim>
                                  </p:childTnLst>
                                </p:cTn>
                              </p:par>
                            </p:childTnLst>
                          </p:cTn>
                        </p:par>
                        <p:par>
                          <p:cTn id="16" fill="hold">
                            <p:stCondLst>
                              <p:cond delay="2430"/>
                            </p:stCondLst>
                            <p:childTnLst>
                              <p:par>
                                <p:cTn id="17" presetID="45" presetClass="entr" presetSubtype="0" fill="hold" nodeType="afterEffect">
                                  <p:stCondLst>
                                    <p:cond delay="0"/>
                                  </p:stCondLst>
                                  <p:iterate type="lt">
                                    <p:tmPct val="10000"/>
                                  </p:iterate>
                                  <p:childTnLst>
                                    <p:set>
                                      <p:cBhvr>
                                        <p:cTn id="18" dur="1" fill="hold">
                                          <p:stCondLst>
                                            <p:cond delay="0"/>
                                          </p:stCondLst>
                                        </p:cTn>
                                        <p:tgtEl>
                                          <p:spTgt spid="15">
                                            <p:txEl>
                                              <p:pRg st="2" end="2"/>
                                            </p:txEl>
                                          </p:spTgt>
                                        </p:tgtEl>
                                        <p:attrNameLst>
                                          <p:attrName>style.visibility</p:attrName>
                                        </p:attrNameLst>
                                      </p:cBhvr>
                                      <p:to>
                                        <p:strVal val="visible"/>
                                      </p:to>
                                    </p:set>
                                    <p:animEffect transition="in" filter="fade">
                                      <p:cBhvr>
                                        <p:cTn id="19" dur="500"/>
                                        <p:tgtEl>
                                          <p:spTgt spid="15">
                                            <p:txEl>
                                              <p:pRg st="2" end="2"/>
                                            </p:txEl>
                                          </p:spTgt>
                                        </p:tgtEl>
                                      </p:cBhvr>
                                    </p:animEffect>
                                    <p:anim calcmode="lin" valueType="num">
                                      <p:cBhvr>
                                        <p:cTn id="20" dur="500" fill="hold"/>
                                        <p:tgtEl>
                                          <p:spTgt spid="15">
                                            <p:txEl>
                                              <p:pRg st="2" end="2"/>
                                            </p:txEl>
                                          </p:spTgt>
                                        </p:tgtEl>
                                        <p:attrNameLst>
                                          <p:attrName>ppt_w</p:attrName>
                                        </p:attrNameLst>
                                      </p:cBhvr>
                                      <p:tavLst>
                                        <p:tav tm="0" fmla="#ppt_w*sin(2.5*pi*$)">
                                          <p:val>
                                            <p:fltVal val="0"/>
                                          </p:val>
                                        </p:tav>
                                        <p:tav tm="100000">
                                          <p:val>
                                            <p:fltVal val="1"/>
                                          </p:val>
                                        </p:tav>
                                      </p:tavLst>
                                    </p:anim>
                                    <p:anim calcmode="lin" valueType="num">
                                      <p:cBhvr>
                                        <p:cTn id="21" dur="500" fill="hold"/>
                                        <p:tgtEl>
                                          <p:spTgt spid="15">
                                            <p:txEl>
                                              <p:pRg st="2" end="2"/>
                                            </p:txEl>
                                          </p:spTgt>
                                        </p:tgtEl>
                                        <p:attrNameLst>
                                          <p:attrName>ppt_h</p:attrName>
                                        </p:attrNameLst>
                                      </p:cBhvr>
                                      <p:tavLst>
                                        <p:tav tm="0">
                                          <p:val>
                                            <p:strVal val="#ppt_h"/>
                                          </p:val>
                                        </p:tav>
                                        <p:tav tm="100000">
                                          <p:val>
                                            <p:strVal val="#ppt_h"/>
                                          </p:val>
                                        </p:tav>
                                      </p:tavLst>
                                    </p:anim>
                                  </p:childTnLst>
                                </p:cTn>
                              </p:par>
                            </p:childTnLst>
                          </p:cTn>
                        </p:par>
                        <p:par>
                          <p:cTn id="22" fill="hold">
                            <p:stCondLst>
                              <p:cond delay="3780"/>
                            </p:stCondLst>
                            <p:childTnLst>
                              <p:par>
                                <p:cTn id="23" presetID="45" presetClass="entr" presetSubtype="0" fill="hold" nodeType="afterEffect">
                                  <p:stCondLst>
                                    <p:cond delay="0"/>
                                  </p:stCondLst>
                                  <p:iterate type="lt">
                                    <p:tmPct val="10000"/>
                                  </p:iterate>
                                  <p:childTnLst>
                                    <p:set>
                                      <p:cBhvr>
                                        <p:cTn id="24" dur="1" fill="hold">
                                          <p:stCondLst>
                                            <p:cond delay="0"/>
                                          </p:stCondLst>
                                        </p:cTn>
                                        <p:tgtEl>
                                          <p:spTgt spid="15">
                                            <p:txEl>
                                              <p:pRg st="3" end="3"/>
                                            </p:txEl>
                                          </p:spTgt>
                                        </p:tgtEl>
                                        <p:attrNameLst>
                                          <p:attrName>style.visibility</p:attrName>
                                        </p:attrNameLst>
                                      </p:cBhvr>
                                      <p:to>
                                        <p:strVal val="visible"/>
                                      </p:to>
                                    </p:set>
                                    <p:animEffect transition="in" filter="fade">
                                      <p:cBhvr>
                                        <p:cTn id="25" dur="500"/>
                                        <p:tgtEl>
                                          <p:spTgt spid="15">
                                            <p:txEl>
                                              <p:pRg st="3" end="3"/>
                                            </p:txEl>
                                          </p:spTgt>
                                        </p:tgtEl>
                                      </p:cBhvr>
                                    </p:animEffect>
                                    <p:anim calcmode="lin" valueType="num">
                                      <p:cBhvr>
                                        <p:cTn id="26" dur="500" fill="hold"/>
                                        <p:tgtEl>
                                          <p:spTgt spid="15">
                                            <p:txEl>
                                              <p:pRg st="3" end="3"/>
                                            </p:txEl>
                                          </p:spTgt>
                                        </p:tgtEl>
                                        <p:attrNameLst>
                                          <p:attrName>ppt_w</p:attrName>
                                        </p:attrNameLst>
                                      </p:cBhvr>
                                      <p:tavLst>
                                        <p:tav tm="0" fmla="#ppt_w*sin(2.5*pi*$)">
                                          <p:val>
                                            <p:fltVal val="0"/>
                                          </p:val>
                                        </p:tav>
                                        <p:tav tm="100000">
                                          <p:val>
                                            <p:fltVal val="1"/>
                                          </p:val>
                                        </p:tav>
                                      </p:tavLst>
                                    </p:anim>
                                    <p:anim calcmode="lin" valueType="num">
                                      <p:cBhvr>
                                        <p:cTn id="27" dur="500" fill="hold"/>
                                        <p:tgtEl>
                                          <p:spTgt spid="15">
                                            <p:txEl>
                                              <p:pRg st="3" end="3"/>
                                            </p:txEl>
                                          </p:spTgt>
                                        </p:tgtEl>
                                        <p:attrNameLst>
                                          <p:attrName>ppt_h</p:attrName>
                                        </p:attrNameLst>
                                      </p:cBhvr>
                                      <p:tavLst>
                                        <p:tav tm="0">
                                          <p:val>
                                            <p:strVal val="#ppt_h"/>
                                          </p:val>
                                        </p:tav>
                                        <p:tav tm="100000">
                                          <p:val>
                                            <p:strVal val="#ppt_h"/>
                                          </p:val>
                                        </p:tav>
                                      </p:tavLst>
                                    </p:anim>
                                  </p:childTnLst>
                                </p:cTn>
                              </p:par>
                            </p:childTnLst>
                          </p:cTn>
                        </p:par>
                        <p:par>
                          <p:cTn id="28" fill="hold">
                            <p:stCondLst>
                              <p:cond delay="5780"/>
                            </p:stCondLst>
                            <p:childTnLst>
                              <p:par>
                                <p:cTn id="29" presetID="45" presetClass="entr" presetSubtype="0" fill="hold" nodeType="afterEffect">
                                  <p:stCondLst>
                                    <p:cond delay="0"/>
                                  </p:stCondLst>
                                  <p:iterate type="lt">
                                    <p:tmPct val="10000"/>
                                  </p:iterate>
                                  <p:childTnLst>
                                    <p:set>
                                      <p:cBhvr>
                                        <p:cTn id="30" dur="1" fill="hold">
                                          <p:stCondLst>
                                            <p:cond delay="0"/>
                                          </p:stCondLst>
                                        </p:cTn>
                                        <p:tgtEl>
                                          <p:spTgt spid="15">
                                            <p:txEl>
                                              <p:pRg st="5" end="5"/>
                                            </p:txEl>
                                          </p:spTgt>
                                        </p:tgtEl>
                                        <p:attrNameLst>
                                          <p:attrName>style.visibility</p:attrName>
                                        </p:attrNameLst>
                                      </p:cBhvr>
                                      <p:to>
                                        <p:strVal val="visible"/>
                                      </p:to>
                                    </p:set>
                                    <p:animEffect transition="in" filter="fade">
                                      <p:cBhvr>
                                        <p:cTn id="31" dur="500"/>
                                        <p:tgtEl>
                                          <p:spTgt spid="15">
                                            <p:txEl>
                                              <p:pRg st="5" end="5"/>
                                            </p:txEl>
                                          </p:spTgt>
                                        </p:tgtEl>
                                      </p:cBhvr>
                                    </p:animEffect>
                                    <p:anim calcmode="lin" valueType="num">
                                      <p:cBhvr>
                                        <p:cTn id="32" dur="500" fill="hold"/>
                                        <p:tgtEl>
                                          <p:spTgt spid="15">
                                            <p:txEl>
                                              <p:pRg st="5" end="5"/>
                                            </p:txEl>
                                          </p:spTgt>
                                        </p:tgtEl>
                                        <p:attrNameLst>
                                          <p:attrName>ppt_w</p:attrName>
                                        </p:attrNameLst>
                                      </p:cBhvr>
                                      <p:tavLst>
                                        <p:tav tm="0" fmla="#ppt_w*sin(2.5*pi*$)">
                                          <p:val>
                                            <p:fltVal val="0"/>
                                          </p:val>
                                        </p:tav>
                                        <p:tav tm="100000">
                                          <p:val>
                                            <p:fltVal val="1"/>
                                          </p:val>
                                        </p:tav>
                                      </p:tavLst>
                                    </p:anim>
                                    <p:anim calcmode="lin" valueType="num">
                                      <p:cBhvr>
                                        <p:cTn id="33" dur="500" fill="hold"/>
                                        <p:tgtEl>
                                          <p:spTgt spid="15">
                                            <p:txEl>
                                              <p:pRg st="5" end="5"/>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dirty="0">
                <a:effectLst>
                  <a:outerShdw blurRad="38100" dist="38100" dir="2700000" algn="tl">
                    <a:srgbClr val="000000">
                      <a:alpha val="43137"/>
                    </a:srgbClr>
                  </a:outerShdw>
                </a:effectLst>
              </a:rPr>
              <a:t>Plan prezentacji</a:t>
            </a:r>
            <a:r>
              <a:rPr lang="pl-PL" dirty="0" smtClean="0">
                <a:effectLst>
                  <a:outerShdw blurRad="38100" dist="38100" dir="2700000" algn="tl">
                    <a:srgbClr val="000000">
                      <a:alpha val="43137"/>
                    </a:srgbClr>
                  </a:outerShdw>
                </a:effectLst>
              </a:rPr>
              <a:t>:</a:t>
            </a:r>
            <a:endParaRPr lang="pl-PL" dirty="0">
              <a:effectLst>
                <a:outerShdw blurRad="38100" dist="38100" dir="2700000" algn="tl">
                  <a:srgbClr val="000000">
                    <a:alpha val="43137"/>
                  </a:srgbClr>
                </a:outerShdw>
              </a:effectLst>
            </a:endParaRPr>
          </a:p>
        </p:txBody>
      </p:sp>
      <p:sp>
        <p:nvSpPr>
          <p:cNvPr id="3" name="Symbol zastępczy zawartości 2"/>
          <p:cNvSpPr>
            <a:spLocks noGrp="1"/>
          </p:cNvSpPr>
          <p:nvPr>
            <p:ph idx="1"/>
          </p:nvPr>
        </p:nvSpPr>
        <p:spPr/>
        <p:txBody>
          <a:bodyPr/>
          <a:lstStyle/>
          <a:p>
            <a:pPr marL="240030" indent="-514350">
              <a:buFont typeface="+mj-lt"/>
              <a:buAutoNum type="arabicPeriod"/>
            </a:pPr>
            <a:r>
              <a:rPr lang="pl-PL" dirty="0" smtClean="0"/>
              <a:t>Wstęp</a:t>
            </a:r>
            <a:endParaRPr lang="pl-PL" dirty="0" smtClean="0"/>
          </a:p>
          <a:p>
            <a:pPr marL="240030" indent="-514350">
              <a:buFont typeface="+mj-lt"/>
              <a:buAutoNum type="arabicPeriod"/>
            </a:pPr>
            <a:r>
              <a:rPr lang="pl-PL" dirty="0" smtClean="0"/>
              <a:t>Misja, struktura i organizacja IISS</a:t>
            </a:r>
          </a:p>
          <a:p>
            <a:pPr marL="240030" indent="-514350">
              <a:buFont typeface="+mj-lt"/>
              <a:buAutoNum type="arabicPeriod"/>
            </a:pPr>
            <a:r>
              <a:rPr lang="pl-PL" dirty="0" smtClean="0"/>
              <a:t>Działalność badawcza (</a:t>
            </a:r>
            <a:r>
              <a:rPr lang="pl-PL" dirty="0" err="1" smtClean="0"/>
              <a:t>tem</a:t>
            </a:r>
            <a:r>
              <a:rPr lang="pl-PL" dirty="0" smtClean="0"/>
              <a:t> – 7 / </a:t>
            </a:r>
            <a:r>
              <a:rPr lang="pl-PL" dirty="0" err="1" smtClean="0"/>
              <a:t>geo</a:t>
            </a:r>
            <a:r>
              <a:rPr lang="pl-PL" dirty="0" smtClean="0"/>
              <a:t> – 9)</a:t>
            </a:r>
          </a:p>
          <a:p>
            <a:pPr marL="240030" lvl="0" indent="-514350">
              <a:buFont typeface="+mj-lt"/>
              <a:buAutoNum type="arabicPeriod"/>
            </a:pPr>
            <a:r>
              <a:rPr lang="pl-PL" dirty="0" smtClean="0"/>
              <a:t>Publikacje, opracowania i bazy danych</a:t>
            </a:r>
            <a:endParaRPr lang="pl-PL" i="1" dirty="0" smtClean="0"/>
          </a:p>
          <a:p>
            <a:pPr marL="240030" indent="-514350">
              <a:buFont typeface="+mj-lt"/>
              <a:buAutoNum type="arabicPeriod"/>
            </a:pPr>
            <a:r>
              <a:rPr lang="pl-PL" dirty="0" smtClean="0"/>
              <a:t>Podsumowanie i wnioski dla Polski</a:t>
            </a:r>
          </a:p>
          <a:p>
            <a:pPr marL="240030" indent="-514350">
              <a:buFont typeface="+mj-lt"/>
              <a:buAutoNum type="arabicPeriod"/>
            </a:pPr>
            <a:r>
              <a:rPr lang="pl-PL" dirty="0" smtClean="0"/>
              <a:t>Staż</a:t>
            </a:r>
            <a:endParaRPr lang="pl-PL" dirty="0"/>
          </a:p>
        </p:txBody>
      </p:sp>
      <p:sp>
        <p:nvSpPr>
          <p:cNvPr id="9" name="Symbol zastępczy numeru slajdu 8"/>
          <p:cNvSpPr>
            <a:spLocks noGrp="1"/>
          </p:cNvSpPr>
          <p:nvPr>
            <p:ph type="sldNum" sz="quarter" idx="12"/>
          </p:nvPr>
        </p:nvSpPr>
        <p:spPr/>
        <p:txBody>
          <a:bodyPr/>
          <a:lstStyle/>
          <a:p>
            <a:fld id="{13B81E3D-2636-4F5C-8275-22F22016499A}" type="slidenum">
              <a:rPr lang="en-US" smtClean="0"/>
              <a:pPr/>
              <a:t>2</a:t>
            </a:fld>
            <a:endParaRPr lang="ko-KR" altLang="ko-KR" dirty="0"/>
          </a:p>
        </p:txBody>
      </p:sp>
      <p:pic>
        <p:nvPicPr>
          <p:cNvPr id="8" name="Obraz 7" descr="ksap_logo.g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3" name="Picture 8" descr="C:\Users\dominika\Desktop\leonardo_rgb.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11" name="Picture 7" descr="napis"/>
          <p:cNvPicPr>
            <a:picLocks noChangeAspect="1" noChangeArrowheads="1"/>
          </p:cNvPicPr>
          <p:nvPr/>
        </p:nvPicPr>
        <p:blipFill>
          <a:blip r:embed="rId5" cstate="print"/>
          <a:srcRect/>
          <a:stretch>
            <a:fillRect/>
          </a:stretch>
        </p:blipFill>
        <p:spPr bwMode="auto">
          <a:xfrm>
            <a:off x="1331640" y="332656"/>
            <a:ext cx="3888432" cy="158882"/>
          </a:xfrm>
          <a:prstGeom prst="rect">
            <a:avLst/>
          </a:prstGeom>
          <a:noFill/>
          <a:ln w="9525">
            <a:noFill/>
            <a:miter lim="800000"/>
            <a:headEnd/>
            <a:tailEnd/>
          </a:ln>
        </p:spPr>
      </p:pic>
      <p:sp>
        <p:nvSpPr>
          <p:cNvPr id="12"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checkerboard(across)">
                                      <p:cBhvr>
                                        <p:cTn id="10" dur="1000"/>
                                        <p:tgtEl>
                                          <p:spTgt spid="3">
                                            <p:txEl>
                                              <p:pRg st="1" end="1"/>
                                            </p:txEl>
                                          </p:spTgt>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heckerboard(across)">
                                      <p:cBhvr>
                                        <p:cTn id="13" dur="2000"/>
                                        <p:tgtEl>
                                          <p:spTgt spid="3">
                                            <p:txEl>
                                              <p:pRg st="2" end="2"/>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checkerboard(across)">
                                      <p:cBhvr>
                                        <p:cTn id="16" dur="2000"/>
                                        <p:tgtEl>
                                          <p:spTgt spid="3">
                                            <p:txEl>
                                              <p:pRg st="3" end="3"/>
                                            </p:tx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checkerboard(across)">
                                      <p:cBhvr>
                                        <p:cTn id="19" dur="3000"/>
                                        <p:tgtEl>
                                          <p:spTgt spid="3">
                                            <p:txEl>
                                              <p:pRg st="4" end="4"/>
                                            </p:txEl>
                                          </p:spTgt>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checkerboard(across)">
                                      <p:cBhvr>
                                        <p:cTn id="22" dur="5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dirty="0" smtClean="0">
                <a:effectLst>
                  <a:outerShdw blurRad="38100" dist="38100" dir="2700000" algn="tl">
                    <a:srgbClr val="000000">
                      <a:alpha val="43137"/>
                    </a:srgbClr>
                  </a:outerShdw>
                </a:effectLst>
              </a:rPr>
              <a:t>1. Wstęp</a:t>
            </a:r>
            <a:endParaRPr lang="pl-PL" sz="4000" dirty="0">
              <a:effectLst>
                <a:outerShdw blurRad="38100" dist="38100" dir="2700000" algn="tl">
                  <a:srgbClr val="000000">
                    <a:alpha val="43137"/>
                  </a:srgbClr>
                </a:outerShdw>
              </a:effectLst>
            </a:endParaRPr>
          </a:p>
        </p:txBody>
      </p:sp>
      <p:sp>
        <p:nvSpPr>
          <p:cNvPr id="3" name="Symbol zastępczy zawartości 2"/>
          <p:cNvSpPr>
            <a:spLocks noGrp="1"/>
          </p:cNvSpPr>
          <p:nvPr>
            <p:ph idx="1"/>
          </p:nvPr>
        </p:nvSpPr>
        <p:spPr>
          <a:xfrm>
            <a:off x="457200" y="1600200"/>
            <a:ext cx="8229600" cy="4524315"/>
          </a:xfrm>
        </p:spPr>
        <p:txBody>
          <a:bodyPr wrap="square">
            <a:spAutoFit/>
          </a:bodyPr>
          <a:lstStyle/>
          <a:p>
            <a:pPr algn="just"/>
            <a:r>
              <a:rPr lang="pl-PL" sz="1800" i="1" dirty="0" err="1" smtClean="0"/>
              <a:t>Think</a:t>
            </a:r>
            <a:r>
              <a:rPr lang="pl-PL" sz="1800" i="1" dirty="0" smtClean="0"/>
              <a:t> tanki </a:t>
            </a:r>
            <a:r>
              <a:rPr lang="pl-PL" sz="1800" dirty="0" smtClean="0"/>
              <a:t>to organizacje, które przeprowadzają badania i analizy odnośnie problemów wewnętrznych i międzynarodowych w celu umożliwienia decydentom oraz opinii publicznej podejmowania odpowiedzialnych decyzji w zakresie polityk publicznych. Ośrodki te, mogą być powiązane z partiami politycznymi, rządami, prywatnymi korporacjami lub uczelniami. Efektem ich pracy są monografie, założenia do polityk, opinie, konferencje, seminaria oraz formalne spotkania.</a:t>
            </a:r>
          </a:p>
          <a:p>
            <a:pPr algn="just"/>
            <a:r>
              <a:rPr lang="pl-PL" sz="1800" dirty="0" smtClean="0"/>
              <a:t>International </a:t>
            </a:r>
            <a:r>
              <a:rPr lang="pl-PL" sz="1800" dirty="0" err="1" smtClean="0"/>
              <a:t>Institute</a:t>
            </a:r>
            <a:r>
              <a:rPr lang="pl-PL" sz="1800" dirty="0" smtClean="0"/>
              <a:t> for </a:t>
            </a:r>
            <a:r>
              <a:rPr lang="pl-PL" sz="1800" dirty="0" err="1" smtClean="0"/>
              <a:t>Strategic</a:t>
            </a:r>
            <a:r>
              <a:rPr lang="pl-PL" sz="1800" dirty="0" smtClean="0"/>
              <a:t> </a:t>
            </a:r>
            <a:r>
              <a:rPr lang="pl-PL" sz="1800" dirty="0" err="1" smtClean="0"/>
              <a:t>Studies</a:t>
            </a:r>
            <a:r>
              <a:rPr lang="pl-PL" sz="1800" dirty="0" smtClean="0"/>
              <a:t> stanowi kluczowy </a:t>
            </a:r>
            <a:r>
              <a:rPr lang="pl-PL" sz="1800" i="1" dirty="0" err="1" smtClean="0"/>
              <a:t>think</a:t>
            </a:r>
            <a:r>
              <a:rPr lang="pl-PL" sz="1800" i="1" dirty="0" smtClean="0"/>
              <a:t> tank</a:t>
            </a:r>
            <a:r>
              <a:rPr lang="pl-PL" sz="1800" dirty="0" smtClean="0"/>
              <a:t> na mapie ośrodków doradczych i naukowo-badawczych w dziedzinie bezpieczeństwa narodowego i globalnego, analizy konfliktów, przemysłu obronnego oraz planowania strategicznego.</a:t>
            </a:r>
          </a:p>
          <a:p>
            <a:pPr algn="just"/>
            <a:r>
              <a:rPr lang="pl-PL" sz="1800" dirty="0" smtClean="0"/>
              <a:t>Założony w 1958 r., przez wiele lat służył jako intelektualne wsparcie państwom Zachodu w czasie „zimnej wojny”. Wpływy Instytutu w tym stuleciu znacznie wzrosły dzięki otwarciu trzech biur rozlokowanych na różnych kontynentach – Ameryce Północnej, na Bliskim Wschodzie oraz w Azji.</a:t>
            </a:r>
          </a:p>
          <a:p>
            <a:pPr algn="just"/>
            <a:r>
              <a:rPr lang="pl-PL" sz="1800" dirty="0" smtClean="0"/>
              <a:t>Raport Uniwersytetu w Pensylwanii, umiejscowił IISS na </a:t>
            </a:r>
            <a:r>
              <a:rPr lang="pl-PL" sz="1800" b="1" dirty="0" smtClean="0">
                <a:solidFill>
                  <a:srgbClr val="FF0000"/>
                </a:solidFill>
              </a:rPr>
              <a:t>siódmej</a:t>
            </a:r>
            <a:r>
              <a:rPr lang="pl-PL" sz="1800" dirty="0" smtClean="0"/>
              <a:t> pozycji pośród ponad </a:t>
            </a:r>
            <a:r>
              <a:rPr lang="pl-PL" sz="1800" b="1" dirty="0" smtClean="0"/>
              <a:t>6300</a:t>
            </a:r>
            <a:r>
              <a:rPr lang="pl-PL" sz="1800" dirty="0" smtClean="0"/>
              <a:t> instytucji na świecie i </a:t>
            </a:r>
            <a:r>
              <a:rPr lang="pl-PL" sz="1800" b="1" dirty="0" smtClean="0">
                <a:solidFill>
                  <a:srgbClr val="FF0000"/>
                </a:solidFill>
              </a:rPr>
              <a:t>drugiej</a:t>
            </a:r>
            <a:r>
              <a:rPr lang="pl-PL" sz="1800" dirty="0" smtClean="0"/>
              <a:t> w Wielkiej Brytanii!</a:t>
            </a:r>
            <a:endParaRPr lang="pl-PL" dirty="0"/>
          </a:p>
        </p:txBody>
      </p:sp>
      <p:sp>
        <p:nvSpPr>
          <p:cNvPr id="9" name="Symbol zastępczy numeru slajdu 8"/>
          <p:cNvSpPr>
            <a:spLocks noGrp="1"/>
          </p:cNvSpPr>
          <p:nvPr>
            <p:ph type="sldNum" sz="quarter" idx="12"/>
          </p:nvPr>
        </p:nvSpPr>
        <p:spPr/>
        <p:txBody>
          <a:bodyPr/>
          <a:lstStyle/>
          <a:p>
            <a:fld id="{13B81E3D-2636-4F5C-8275-22F22016499A}" type="slidenum">
              <a:rPr lang="en-US" smtClean="0"/>
              <a:pPr/>
              <a:t>3</a:t>
            </a:fld>
            <a:endParaRPr lang="ko-KR" altLang="ko-KR"/>
          </a:p>
        </p:txBody>
      </p:sp>
      <p:pic>
        <p:nvPicPr>
          <p:cNvPr id="8" name="Obraz 7" descr="ksap_logo.g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2" name="Obraz 11" descr="IISSgłównatytuł.PNG"/>
          <p:cNvPicPr>
            <a:picLocks noChangeAspect="1"/>
          </p:cNvPicPr>
          <p:nvPr/>
        </p:nvPicPr>
        <p:blipFill>
          <a:blip r:embed="rId4" cstate="print"/>
          <a:srcRect l="5242"/>
          <a:stretch>
            <a:fillRect/>
          </a:stretch>
        </p:blipFill>
        <p:spPr>
          <a:xfrm>
            <a:off x="323528" y="1628800"/>
            <a:ext cx="8434925" cy="900000"/>
          </a:xfrm>
          <a:prstGeom prst="rect">
            <a:avLst/>
          </a:prstGeom>
          <a:ln>
            <a:noFill/>
          </a:ln>
          <a:effectLst>
            <a:softEdge rad="112500"/>
          </a:effectLst>
        </p:spPr>
      </p:pic>
      <p:pic>
        <p:nvPicPr>
          <p:cNvPr id="13" name="Picture 8" descr="C:\Users\dominika\Desktop\leonardo_rgb.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10" name="Picture 7" descr="napis"/>
          <p:cNvPicPr>
            <a:picLocks noChangeAspect="1" noChangeArrowheads="1"/>
          </p:cNvPicPr>
          <p:nvPr/>
        </p:nvPicPr>
        <p:blipFill>
          <a:blip r:embed="rId6" cstate="print"/>
          <a:srcRect/>
          <a:stretch>
            <a:fillRect/>
          </a:stretch>
        </p:blipFill>
        <p:spPr bwMode="auto">
          <a:xfrm>
            <a:off x="1331640" y="333376"/>
            <a:ext cx="3888432" cy="158882"/>
          </a:xfrm>
          <a:prstGeom prst="rect">
            <a:avLst/>
          </a:prstGeom>
          <a:noFill/>
          <a:ln w="9525">
            <a:noFill/>
            <a:miter lim="800000"/>
            <a:headEnd/>
            <a:tailEnd/>
          </a:ln>
        </p:spPr>
      </p:pic>
      <p:sp>
        <p:nvSpPr>
          <p:cNvPr id="14"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p:tgtEl>
                                          <p:spTgt spid="3">
                                            <p:txEl>
                                              <p:pRg st="0" end="0"/>
                                            </p:txEl>
                                          </p:spTgt>
                                        </p:tgtEl>
                                        <p:attrNameLst>
                                          <p:attrName>ppt_y</p:attrName>
                                        </p:attrNameLst>
                                      </p:cBhvr>
                                      <p:tavLst>
                                        <p:tav tm="0">
                                          <p:val>
                                            <p:strVal val="ppt_y"/>
                                          </p:val>
                                        </p:tav>
                                        <p:tav tm="100000">
                                          <p:val>
                                            <p:strVal val="1+ppt_h/2"/>
                                          </p:val>
                                        </p:tav>
                                      </p:tavLst>
                                    </p:anim>
                                    <p:set>
                                      <p:cBhvr>
                                        <p:cTn id="14" dur="1" fill="hold">
                                          <p:stCondLst>
                                            <p:cond delay="499"/>
                                          </p:stCondLst>
                                        </p:cTn>
                                        <p:tgtEl>
                                          <p:spTgt spid="3">
                                            <p:txEl>
                                              <p:pRg st="0" end="0"/>
                                            </p:txEl>
                                          </p:spTgt>
                                        </p:tgtEl>
                                        <p:attrNameLst>
                                          <p:attrName>style.visibility</p:attrName>
                                        </p:attrNameLst>
                                      </p:cBhvr>
                                      <p:to>
                                        <p:strVal val="hidden"/>
                                      </p:to>
                                    </p:set>
                                  </p:childTnLst>
                                </p:cTn>
                              </p:par>
                              <p:par>
                                <p:cTn id="15" presetID="2" presetClass="entr" presetSubtype="4"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1000" fill="hold"/>
                                        <p:tgtEl>
                                          <p:spTgt spid="12"/>
                                        </p:tgtEl>
                                        <p:attrNameLst>
                                          <p:attrName>ppt_x</p:attrName>
                                        </p:attrNameLst>
                                      </p:cBhvr>
                                      <p:tavLst>
                                        <p:tav tm="0">
                                          <p:val>
                                            <p:strVal val="#ppt_x"/>
                                          </p:val>
                                        </p:tav>
                                        <p:tav tm="100000">
                                          <p:val>
                                            <p:strVal val="#ppt_x"/>
                                          </p:val>
                                        </p:tav>
                                      </p:tavLst>
                                    </p:anim>
                                    <p:anim calcmode="lin" valueType="num">
                                      <p:cBhvr additive="base">
                                        <p:cTn id="18" dur="1000" fill="hold"/>
                                        <p:tgtEl>
                                          <p:spTgt spid="12"/>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2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2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additive="base">
                                        <p:cTn id="3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p:cNvSpPr>
            <a:spLocks noGrp="1"/>
          </p:cNvSpPr>
          <p:nvPr>
            <p:ph type="sldNum" sz="quarter" idx="12"/>
          </p:nvPr>
        </p:nvSpPr>
        <p:spPr/>
        <p:txBody>
          <a:bodyPr/>
          <a:lstStyle/>
          <a:p>
            <a:fld id="{13B81E3D-2636-4F5C-8275-22F22016499A}" type="slidenum">
              <a:rPr lang="en-US" smtClean="0"/>
              <a:pPr/>
              <a:t>4</a:t>
            </a:fld>
            <a:endParaRPr lang="ko-KR" altLang="ko-KR"/>
          </a:p>
        </p:txBody>
      </p:sp>
      <p:pic>
        <p:nvPicPr>
          <p:cNvPr id="6" name="Obraz 5" descr="IISSgłówna.PNG"/>
          <p:cNvPicPr>
            <a:picLocks noChangeAspect="1"/>
          </p:cNvPicPr>
          <p:nvPr/>
        </p:nvPicPr>
        <p:blipFill>
          <a:blip r:embed="rId2" cstate="print"/>
          <a:stretch>
            <a:fillRect/>
          </a:stretch>
        </p:blipFill>
        <p:spPr>
          <a:xfrm>
            <a:off x="0" y="0"/>
            <a:ext cx="9144000" cy="6841885"/>
          </a:xfrm>
          <a:prstGeom prst="rect">
            <a:avLst/>
          </a:prstGeom>
        </p:spPr>
      </p:pic>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dirty="0" smtClean="0">
                <a:effectLst>
                  <a:outerShdw blurRad="38100" dist="38100" dir="2700000" algn="tl">
                    <a:srgbClr val="000000">
                      <a:alpha val="43137"/>
                    </a:srgbClr>
                  </a:outerShdw>
                </a:effectLst>
              </a:rPr>
              <a:t>2. Misja, struktura organizacyjna (1)</a:t>
            </a:r>
            <a:endParaRPr lang="pl-PL" sz="4000" dirty="0">
              <a:effectLst>
                <a:outerShdw blurRad="38100" dist="38100" dir="2700000" algn="tl">
                  <a:srgbClr val="000000">
                    <a:alpha val="43137"/>
                  </a:srgbClr>
                </a:outerShdw>
              </a:effectLst>
            </a:endParaRPr>
          </a:p>
        </p:txBody>
      </p:sp>
      <p:sp>
        <p:nvSpPr>
          <p:cNvPr id="3" name="Symbol zastępczy zawartości 2"/>
          <p:cNvSpPr>
            <a:spLocks noGrp="1"/>
          </p:cNvSpPr>
          <p:nvPr>
            <p:ph idx="1"/>
          </p:nvPr>
        </p:nvSpPr>
        <p:spPr/>
        <p:txBody>
          <a:bodyPr>
            <a:normAutofit/>
          </a:bodyPr>
          <a:lstStyle/>
          <a:p>
            <a:pPr algn="just"/>
            <a:r>
              <a:rPr lang="pl-PL" sz="2400" dirty="0" smtClean="0"/>
              <a:t>Misją IISS jest promowanie polityki utrzymywania międzynarodowego pokoju i bezpieczeństwa. Próbuje się to osiągnąć poprzez m.in.:</a:t>
            </a:r>
          </a:p>
          <a:p>
            <a:pPr lvl="0" algn="just">
              <a:buFont typeface="Arial" pitchFamily="34" charset="0"/>
              <a:buChar char="•"/>
            </a:pPr>
            <a:r>
              <a:rPr lang="pl-PL" sz="2000" dirty="0" smtClean="0"/>
              <a:t>udostępnianie obiektywnej informacji dotyczącej politycznego </a:t>
            </a:r>
            <a:br>
              <a:rPr lang="pl-PL" sz="2000" dirty="0" smtClean="0"/>
            </a:br>
            <a:r>
              <a:rPr lang="pl-PL" sz="2000" dirty="0" smtClean="0"/>
              <a:t>i wojskowego rozwoju oraz przebiegu konfliktów; </a:t>
            </a:r>
          </a:p>
          <a:p>
            <a:pPr lvl="0" algn="just">
              <a:buFont typeface="Arial" pitchFamily="34" charset="0"/>
              <a:buChar char="•"/>
            </a:pPr>
            <a:r>
              <a:rPr lang="pl-PL" sz="2000" dirty="0" smtClean="0"/>
              <a:t>dostarczenie najlepszej analizy sytuacji w celu utrzymania międzynarodowego pokoju i bezpieczeństwa;</a:t>
            </a:r>
          </a:p>
          <a:p>
            <a:pPr lvl="0" algn="just">
              <a:buFont typeface="Arial" pitchFamily="34" charset="0"/>
              <a:buChar char="•"/>
            </a:pPr>
            <a:r>
              <a:rPr lang="pl-PL" sz="2000" dirty="0" smtClean="0"/>
              <a:t>zapraszanie urzędników państwowych, niezależnych analityków </a:t>
            </a:r>
            <a:br>
              <a:rPr lang="pl-PL" sz="2000" dirty="0" smtClean="0"/>
            </a:br>
            <a:r>
              <a:rPr lang="pl-PL" sz="2000" dirty="0" smtClean="0"/>
              <a:t>i ekspertów, biznesmenów oraz dziennikarzy na formalne i nieformalne spotkania;</a:t>
            </a:r>
          </a:p>
          <a:p>
            <a:pPr lvl="0" algn="just">
              <a:buFont typeface="Arial" pitchFamily="34" charset="0"/>
              <a:buChar char="•"/>
            </a:pPr>
            <a:r>
              <a:rPr lang="pl-PL" sz="2000" dirty="0" smtClean="0"/>
              <a:t>utrzymywanie i stałe powiększanie międzynarodowej sieci wpływowych </a:t>
            </a:r>
            <a:br>
              <a:rPr lang="pl-PL" sz="2000" dirty="0" smtClean="0"/>
            </a:br>
            <a:r>
              <a:rPr lang="pl-PL" sz="2000" dirty="0" smtClean="0"/>
              <a:t>osób, firm i instytucji w celu zapewnienia efektywnego rozprzestrzeniania informacji oraz promocji działalności Instytutu.  </a:t>
            </a:r>
          </a:p>
          <a:p>
            <a:endParaRPr lang="pl-PL" dirty="0"/>
          </a:p>
        </p:txBody>
      </p:sp>
      <p:sp>
        <p:nvSpPr>
          <p:cNvPr id="7" name="Symbol zastępczy numeru slajdu 6"/>
          <p:cNvSpPr>
            <a:spLocks noGrp="1"/>
          </p:cNvSpPr>
          <p:nvPr>
            <p:ph type="sldNum" sz="quarter" idx="12"/>
          </p:nvPr>
        </p:nvSpPr>
        <p:spPr/>
        <p:txBody>
          <a:bodyPr/>
          <a:lstStyle/>
          <a:p>
            <a:fld id="{13B81E3D-2636-4F5C-8275-22F22016499A}" type="slidenum">
              <a:rPr lang="en-US" smtClean="0"/>
              <a:pPr/>
              <a:t>5</a:t>
            </a:fld>
            <a:endParaRPr lang="ko-KR" altLang="ko-KR"/>
          </a:p>
        </p:txBody>
      </p:sp>
      <p:pic>
        <p:nvPicPr>
          <p:cNvPr id="9" name="Obraz 8" descr="ksap_logo.g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1" name="Picture 8" descr="C:\Users\dominika\Desktop\leonardo_rgb.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10" name="Picture 7" descr="napis"/>
          <p:cNvPicPr>
            <a:picLocks noChangeAspect="1" noChangeArrowheads="1"/>
          </p:cNvPicPr>
          <p:nvPr/>
        </p:nvPicPr>
        <p:blipFill>
          <a:blip r:embed="rId5" cstate="print"/>
          <a:srcRect/>
          <a:stretch>
            <a:fillRect/>
          </a:stretch>
        </p:blipFill>
        <p:spPr bwMode="auto">
          <a:xfrm>
            <a:off x="1331640" y="333376"/>
            <a:ext cx="3888432" cy="158882"/>
          </a:xfrm>
          <a:prstGeom prst="rect">
            <a:avLst/>
          </a:prstGeom>
          <a:noFill/>
          <a:ln w="9525">
            <a:noFill/>
            <a:miter lim="800000"/>
            <a:headEnd/>
            <a:tailEnd/>
          </a:ln>
        </p:spPr>
      </p:pic>
      <p:sp>
        <p:nvSpPr>
          <p:cNvPr id="12"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dirty="0" smtClean="0">
                <a:effectLst>
                  <a:outerShdw blurRad="38100" dist="38100" dir="2700000" algn="tl">
                    <a:srgbClr val="000000">
                      <a:alpha val="43137"/>
                    </a:srgbClr>
                  </a:outerShdw>
                </a:effectLst>
              </a:rPr>
              <a:t>2. Misja, struktura organizacyjna (2)</a:t>
            </a:r>
            <a:endParaRPr lang="pl-PL" sz="4000" dirty="0">
              <a:effectLst>
                <a:outerShdw blurRad="38100" dist="38100" dir="2700000" algn="tl">
                  <a:srgbClr val="000000">
                    <a:alpha val="43137"/>
                  </a:srgbClr>
                </a:outerShdw>
              </a:effectLst>
            </a:endParaRPr>
          </a:p>
        </p:txBody>
      </p:sp>
      <p:sp>
        <p:nvSpPr>
          <p:cNvPr id="3" name="Symbol zastępczy zawartości 2"/>
          <p:cNvSpPr>
            <a:spLocks noGrp="1"/>
          </p:cNvSpPr>
          <p:nvPr>
            <p:ph idx="1"/>
          </p:nvPr>
        </p:nvSpPr>
        <p:spPr>
          <a:xfrm>
            <a:off x="457200" y="1340768"/>
            <a:ext cx="8229600" cy="4785395"/>
          </a:xfrm>
        </p:spPr>
        <p:txBody>
          <a:bodyPr>
            <a:normAutofit/>
          </a:bodyPr>
          <a:lstStyle/>
          <a:p>
            <a:pPr algn="just"/>
            <a:r>
              <a:rPr lang="pl-PL" sz="2000" dirty="0" smtClean="0"/>
              <a:t>IISS jako instytucja </a:t>
            </a:r>
            <a:r>
              <a:rPr lang="pl-PL" sz="2000" i="1" dirty="0" smtClean="0"/>
              <a:t>non-profit</a:t>
            </a:r>
            <a:r>
              <a:rPr lang="pl-PL" sz="2000" dirty="0" smtClean="0"/>
              <a:t>, niezależna politycznie;</a:t>
            </a:r>
          </a:p>
          <a:p>
            <a:pPr algn="just"/>
            <a:r>
              <a:rPr lang="pl-PL" sz="2000" dirty="0" smtClean="0"/>
              <a:t>Rada i Zarząd; Strategiczne Doradztwo </a:t>
            </a:r>
            <a:r>
              <a:rPr lang="pl-PL" sz="2000" dirty="0" err="1" smtClean="0"/>
              <a:t>Arundel</a:t>
            </a:r>
            <a:r>
              <a:rPr lang="pl-PL" sz="2000" dirty="0" smtClean="0"/>
              <a:t>;</a:t>
            </a:r>
          </a:p>
          <a:p>
            <a:pPr algn="just"/>
            <a:r>
              <a:rPr lang="pl-PL" sz="2000" dirty="0" smtClean="0"/>
              <a:t>Członkostwo trójwymiarowe (korporacyjne, indywidualne, studenckie);</a:t>
            </a:r>
          </a:p>
          <a:p>
            <a:pPr algn="just"/>
            <a:r>
              <a:rPr lang="pl-PL" sz="2000" dirty="0" smtClean="0"/>
              <a:t>4 biura: kwatera główna w Londynie (</a:t>
            </a:r>
            <a:r>
              <a:rPr lang="pl-PL" sz="2000" dirty="0" err="1" smtClean="0"/>
              <a:t>Arundel</a:t>
            </a:r>
            <a:r>
              <a:rPr lang="pl-PL" sz="2000" dirty="0" smtClean="0"/>
              <a:t> House) oraz biura </a:t>
            </a:r>
            <a:br>
              <a:rPr lang="pl-PL" sz="2000" dirty="0" smtClean="0"/>
            </a:br>
            <a:r>
              <a:rPr lang="pl-PL" sz="2000" dirty="0" smtClean="0"/>
              <a:t>w Waszyngtonie, Singapurze, Manamie (Królestwo Bahrajnu).</a:t>
            </a:r>
            <a:endParaRPr lang="pl-PL" sz="2000" dirty="0"/>
          </a:p>
        </p:txBody>
      </p:sp>
      <p:sp>
        <p:nvSpPr>
          <p:cNvPr id="7" name="Symbol zastępczy numeru slajdu 6"/>
          <p:cNvSpPr>
            <a:spLocks noGrp="1"/>
          </p:cNvSpPr>
          <p:nvPr>
            <p:ph type="sldNum" sz="quarter" idx="12"/>
          </p:nvPr>
        </p:nvSpPr>
        <p:spPr/>
        <p:txBody>
          <a:bodyPr/>
          <a:lstStyle/>
          <a:p>
            <a:fld id="{13B81E3D-2636-4F5C-8275-22F22016499A}" type="slidenum">
              <a:rPr lang="en-US" smtClean="0"/>
              <a:pPr/>
              <a:t>6</a:t>
            </a:fld>
            <a:endParaRPr lang="ko-KR" altLang="ko-KR"/>
          </a:p>
        </p:txBody>
      </p:sp>
      <p:pic>
        <p:nvPicPr>
          <p:cNvPr id="9" name="Obraz 8" descr="ksap_logo.g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0" name="Picture 4" descr="Arundel-chimneys"/>
          <p:cNvPicPr>
            <a:picLocks noChangeAspect="1" noChangeArrowheads="1"/>
          </p:cNvPicPr>
          <p:nvPr/>
        </p:nvPicPr>
        <p:blipFill>
          <a:blip r:embed="rId4" cstate="print"/>
          <a:srcRect/>
          <a:stretch>
            <a:fillRect/>
          </a:stretch>
        </p:blipFill>
        <p:spPr bwMode="auto">
          <a:xfrm>
            <a:off x="3383868" y="3191373"/>
            <a:ext cx="2376264" cy="1029715"/>
          </a:xfrm>
          <a:prstGeom prst="rect">
            <a:avLst/>
          </a:prstGeom>
          <a:noFill/>
        </p:spPr>
      </p:pic>
      <p:pic>
        <p:nvPicPr>
          <p:cNvPr id="9218" name="Picture 2" descr="Capitol-with-flag"/>
          <p:cNvPicPr>
            <a:picLocks noChangeAspect="1" noChangeArrowheads="1"/>
          </p:cNvPicPr>
          <p:nvPr/>
        </p:nvPicPr>
        <p:blipFill>
          <a:blip r:embed="rId5" cstate="print"/>
          <a:srcRect/>
          <a:stretch>
            <a:fillRect/>
          </a:stretch>
        </p:blipFill>
        <p:spPr bwMode="auto">
          <a:xfrm>
            <a:off x="517652" y="5013288"/>
            <a:ext cx="2326156" cy="1008000"/>
          </a:xfrm>
          <a:prstGeom prst="rect">
            <a:avLst/>
          </a:prstGeom>
          <a:noFill/>
        </p:spPr>
      </p:pic>
      <p:cxnSp>
        <p:nvCxnSpPr>
          <p:cNvPr id="16" name="Łącznik prosty ze strzałką 15"/>
          <p:cNvCxnSpPr>
            <a:stCxn id="10" idx="3"/>
          </p:cNvCxnSpPr>
          <p:nvPr/>
        </p:nvCxnSpPr>
        <p:spPr>
          <a:xfrm>
            <a:off x="5760132" y="3706231"/>
            <a:ext cx="1332148" cy="1296143"/>
          </a:xfrm>
          <a:prstGeom prst="straightConnector1">
            <a:avLst/>
          </a:prstGeom>
          <a:ln w="635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2" name="Łącznik prosty ze strzałką 21"/>
          <p:cNvCxnSpPr>
            <a:stCxn id="10" idx="1"/>
          </p:cNvCxnSpPr>
          <p:nvPr/>
        </p:nvCxnSpPr>
        <p:spPr>
          <a:xfrm rot="10800000" flipV="1">
            <a:off x="1979712" y="3706231"/>
            <a:ext cx="1404156" cy="1224134"/>
          </a:xfrm>
          <a:prstGeom prst="straightConnector1">
            <a:avLst/>
          </a:prstGeom>
          <a:ln w="6350">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Łącznik prosty ze strzałką 24"/>
          <p:cNvCxnSpPr>
            <a:stCxn id="10" idx="2"/>
            <a:endCxn id="11" idx="0"/>
          </p:cNvCxnSpPr>
          <p:nvPr/>
        </p:nvCxnSpPr>
        <p:spPr>
          <a:xfrm rot="5400000">
            <a:off x="4175844" y="4617244"/>
            <a:ext cx="792312" cy="1588"/>
          </a:xfrm>
          <a:prstGeom prst="straightConnector1">
            <a:avLst/>
          </a:prstGeom>
          <a:ln w="6350">
            <a:headEnd type="triangle" w="lg" len="lg"/>
            <a:tailEnd type="triangle" w="lg" len="lg"/>
          </a:ln>
        </p:spPr>
        <p:style>
          <a:lnRef idx="1">
            <a:schemeClr val="accent1"/>
          </a:lnRef>
          <a:fillRef idx="0">
            <a:schemeClr val="accent1"/>
          </a:fillRef>
          <a:effectRef idx="0">
            <a:schemeClr val="accent1"/>
          </a:effectRef>
          <a:fontRef idx="minor">
            <a:schemeClr val="tx1"/>
          </a:fontRef>
        </p:style>
      </p:cxnSp>
      <p:pic>
        <p:nvPicPr>
          <p:cNvPr id="11" name="Picture 2" descr="IISS-Middle East"/>
          <p:cNvPicPr>
            <a:picLocks noChangeArrowheads="1"/>
          </p:cNvPicPr>
          <p:nvPr/>
        </p:nvPicPr>
        <p:blipFill>
          <a:blip r:embed="rId6" cstate="print"/>
          <a:srcRect/>
          <a:stretch>
            <a:fillRect/>
          </a:stretch>
        </p:blipFill>
        <p:spPr bwMode="auto">
          <a:xfrm>
            <a:off x="3409200" y="5013400"/>
            <a:ext cx="2325600" cy="1007888"/>
          </a:xfrm>
          <a:prstGeom prst="rect">
            <a:avLst/>
          </a:prstGeom>
          <a:noFill/>
        </p:spPr>
      </p:pic>
      <p:cxnSp>
        <p:nvCxnSpPr>
          <p:cNvPr id="38" name="Łącznik łamany 37"/>
          <p:cNvCxnSpPr>
            <a:stCxn id="9218" idx="3"/>
            <a:endCxn id="11" idx="1"/>
          </p:cNvCxnSpPr>
          <p:nvPr/>
        </p:nvCxnSpPr>
        <p:spPr>
          <a:xfrm>
            <a:off x="2843808" y="5517288"/>
            <a:ext cx="565392" cy="56"/>
          </a:xfrm>
          <a:prstGeom prst="bentConnector3">
            <a:avLst>
              <a:gd name="adj1" fmla="val 50000"/>
            </a:avLst>
          </a:prstGeom>
          <a:ln w="3175">
            <a:prstDash val="sysDot"/>
            <a:beve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4" name="Łącznik prosty ze strzałką 43"/>
          <p:cNvCxnSpPr>
            <a:stCxn id="9222" idx="1"/>
            <a:endCxn id="11" idx="3"/>
          </p:cNvCxnSpPr>
          <p:nvPr/>
        </p:nvCxnSpPr>
        <p:spPr>
          <a:xfrm rot="10800000" flipV="1">
            <a:off x="5734800" y="5517288"/>
            <a:ext cx="637400" cy="56"/>
          </a:xfrm>
          <a:prstGeom prst="straightConnector1">
            <a:avLst/>
          </a:prstGeom>
          <a:ln w="3175">
            <a:prstDash val="sysDot"/>
            <a:beve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9222" name="Picture 6" descr="Singapore-office"/>
          <p:cNvPicPr>
            <a:picLocks noChangeAspect="1" noChangeArrowheads="1"/>
          </p:cNvPicPr>
          <p:nvPr/>
        </p:nvPicPr>
        <p:blipFill>
          <a:blip r:embed="rId7" cstate="print"/>
          <a:srcRect/>
          <a:stretch>
            <a:fillRect/>
          </a:stretch>
        </p:blipFill>
        <p:spPr bwMode="auto">
          <a:xfrm>
            <a:off x="6372200" y="5013288"/>
            <a:ext cx="2326156" cy="1008000"/>
          </a:xfrm>
          <a:prstGeom prst="rect">
            <a:avLst/>
          </a:prstGeom>
          <a:noFill/>
        </p:spPr>
      </p:pic>
      <p:pic>
        <p:nvPicPr>
          <p:cNvPr id="18" name="Picture 8" descr="C:\Users\dominika\Desktop\leonardo_rgb.jpg"/>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17" name="Picture 7" descr="napis"/>
          <p:cNvPicPr>
            <a:picLocks noChangeAspect="1" noChangeArrowheads="1"/>
          </p:cNvPicPr>
          <p:nvPr/>
        </p:nvPicPr>
        <p:blipFill>
          <a:blip r:embed="rId9" cstate="print"/>
          <a:srcRect/>
          <a:stretch>
            <a:fillRect/>
          </a:stretch>
        </p:blipFill>
        <p:spPr bwMode="auto">
          <a:xfrm>
            <a:off x="1331640" y="333376"/>
            <a:ext cx="3888432" cy="158882"/>
          </a:xfrm>
          <a:prstGeom prst="rect">
            <a:avLst/>
          </a:prstGeom>
          <a:noFill/>
          <a:ln w="9525">
            <a:noFill/>
            <a:miter lim="800000"/>
            <a:headEnd/>
            <a:tailEnd/>
          </a:ln>
        </p:spPr>
      </p:pic>
      <p:sp>
        <p:nvSpPr>
          <p:cNvPr id="19"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500"/>
                            </p:stCondLst>
                            <p:childTnLst>
                              <p:par>
                                <p:cTn id="28" presetID="23" presetClass="entr" presetSubtype="16"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1000" fill="hold"/>
                                        <p:tgtEl>
                                          <p:spTgt spid="10"/>
                                        </p:tgtEl>
                                        <p:attrNameLst>
                                          <p:attrName>ppt_w</p:attrName>
                                        </p:attrNameLst>
                                      </p:cBhvr>
                                      <p:tavLst>
                                        <p:tav tm="0">
                                          <p:val>
                                            <p:fltVal val="0"/>
                                          </p:val>
                                        </p:tav>
                                        <p:tav tm="100000">
                                          <p:val>
                                            <p:strVal val="#ppt_w"/>
                                          </p:val>
                                        </p:tav>
                                      </p:tavLst>
                                    </p:anim>
                                    <p:anim calcmode="lin" valueType="num">
                                      <p:cBhvr>
                                        <p:cTn id="31" dur="1000" fill="hold"/>
                                        <p:tgtEl>
                                          <p:spTgt spid="10"/>
                                        </p:tgtEl>
                                        <p:attrNameLst>
                                          <p:attrName>ppt_h</p:attrName>
                                        </p:attrNameLst>
                                      </p:cBhvr>
                                      <p:tavLst>
                                        <p:tav tm="0">
                                          <p:val>
                                            <p:fltVal val="0"/>
                                          </p:val>
                                        </p:tav>
                                        <p:tav tm="100000">
                                          <p:val>
                                            <p:strVal val="#ppt_h"/>
                                          </p:val>
                                        </p:tav>
                                      </p:tavLst>
                                    </p:anim>
                                  </p:childTnLst>
                                </p:cTn>
                              </p:par>
                              <p:par>
                                <p:cTn id="32" presetID="51" presetClass="entr" presetSubtype="0" fill="hold" nodeType="withEffect">
                                  <p:stCondLst>
                                    <p:cond delay="0"/>
                                  </p:stCondLst>
                                  <p:childTnLst>
                                    <p:set>
                                      <p:cBhvr>
                                        <p:cTn id="33" dur="1" fill="hold">
                                          <p:stCondLst>
                                            <p:cond delay="0"/>
                                          </p:stCondLst>
                                        </p:cTn>
                                        <p:tgtEl>
                                          <p:spTgt spid="9218"/>
                                        </p:tgtEl>
                                        <p:attrNameLst>
                                          <p:attrName>style.visibility</p:attrName>
                                        </p:attrNameLst>
                                      </p:cBhvr>
                                      <p:to>
                                        <p:strVal val="visible"/>
                                      </p:to>
                                    </p:set>
                                    <p:animEffect transition="in" filter="fade">
                                      <p:cBhvr>
                                        <p:cTn id="34" dur="770" decel="100000"/>
                                        <p:tgtEl>
                                          <p:spTgt spid="9218"/>
                                        </p:tgtEl>
                                      </p:cBhvr>
                                    </p:animEffect>
                                    <p:animScale>
                                      <p:cBhvr>
                                        <p:cTn id="35" dur="770" decel="100000"/>
                                        <p:tgtEl>
                                          <p:spTgt spid="9218"/>
                                        </p:tgtEl>
                                      </p:cBhvr>
                                      <p:from x="10000" y="10000"/>
                                      <p:to x="200000" y="450000"/>
                                    </p:animScale>
                                    <p:animScale>
                                      <p:cBhvr>
                                        <p:cTn id="36" dur="1230" accel="100000" fill="hold">
                                          <p:stCondLst>
                                            <p:cond delay="770"/>
                                          </p:stCondLst>
                                        </p:cTn>
                                        <p:tgtEl>
                                          <p:spTgt spid="9218"/>
                                        </p:tgtEl>
                                      </p:cBhvr>
                                      <p:from x="200000" y="450000"/>
                                      <p:to x="100000" y="100000"/>
                                    </p:animScale>
                                    <p:set>
                                      <p:cBhvr>
                                        <p:cTn id="37" dur="770" fill="hold"/>
                                        <p:tgtEl>
                                          <p:spTgt spid="9218"/>
                                        </p:tgtEl>
                                        <p:attrNameLst>
                                          <p:attrName>ppt_x</p:attrName>
                                        </p:attrNameLst>
                                      </p:cBhvr>
                                      <p:to>
                                        <p:strVal val="(0.5)"/>
                                      </p:to>
                                    </p:set>
                                    <p:anim from="(0.5)" to="(#ppt_x)" calcmode="lin" valueType="num">
                                      <p:cBhvr>
                                        <p:cTn id="38" dur="1230" accel="100000" fill="hold">
                                          <p:stCondLst>
                                            <p:cond delay="770"/>
                                          </p:stCondLst>
                                        </p:cTn>
                                        <p:tgtEl>
                                          <p:spTgt spid="9218"/>
                                        </p:tgtEl>
                                        <p:attrNameLst>
                                          <p:attrName>ppt_x</p:attrName>
                                        </p:attrNameLst>
                                      </p:cBhvr>
                                    </p:anim>
                                    <p:set>
                                      <p:cBhvr>
                                        <p:cTn id="39" dur="770" fill="hold"/>
                                        <p:tgtEl>
                                          <p:spTgt spid="9218"/>
                                        </p:tgtEl>
                                        <p:attrNameLst>
                                          <p:attrName>ppt_y</p:attrName>
                                        </p:attrNameLst>
                                      </p:cBhvr>
                                      <p:to>
                                        <p:strVal val="(#ppt_y+0.4)"/>
                                      </p:to>
                                    </p:set>
                                    <p:anim from="(#ppt_y+0.4)" to="(#ppt_y)" calcmode="lin" valueType="num">
                                      <p:cBhvr>
                                        <p:cTn id="40" dur="1230" accel="100000" fill="hold">
                                          <p:stCondLst>
                                            <p:cond delay="770"/>
                                          </p:stCondLst>
                                        </p:cTn>
                                        <p:tgtEl>
                                          <p:spTgt spid="9218"/>
                                        </p:tgtEl>
                                        <p:attrNameLst>
                                          <p:attrName>ppt_y</p:attrName>
                                        </p:attrNameLst>
                                      </p:cBhvr>
                                    </p:anim>
                                  </p:childTnLst>
                                </p:cTn>
                              </p:par>
                              <p:par>
                                <p:cTn id="41" presetID="51"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770" decel="100000"/>
                                        <p:tgtEl>
                                          <p:spTgt spid="11"/>
                                        </p:tgtEl>
                                      </p:cBhvr>
                                    </p:animEffect>
                                    <p:animScale>
                                      <p:cBhvr>
                                        <p:cTn id="44" dur="770" decel="100000"/>
                                        <p:tgtEl>
                                          <p:spTgt spid="11"/>
                                        </p:tgtEl>
                                      </p:cBhvr>
                                      <p:from x="10000" y="10000"/>
                                      <p:to x="200000" y="450000"/>
                                    </p:animScale>
                                    <p:animScale>
                                      <p:cBhvr>
                                        <p:cTn id="45" dur="1230" accel="100000" fill="hold">
                                          <p:stCondLst>
                                            <p:cond delay="770"/>
                                          </p:stCondLst>
                                        </p:cTn>
                                        <p:tgtEl>
                                          <p:spTgt spid="11"/>
                                        </p:tgtEl>
                                      </p:cBhvr>
                                      <p:from x="200000" y="450000"/>
                                      <p:to x="100000" y="100000"/>
                                    </p:animScale>
                                    <p:set>
                                      <p:cBhvr>
                                        <p:cTn id="46" dur="770" fill="hold"/>
                                        <p:tgtEl>
                                          <p:spTgt spid="11"/>
                                        </p:tgtEl>
                                        <p:attrNameLst>
                                          <p:attrName>ppt_x</p:attrName>
                                        </p:attrNameLst>
                                      </p:cBhvr>
                                      <p:to>
                                        <p:strVal val="(0.5)"/>
                                      </p:to>
                                    </p:set>
                                    <p:anim from="(0.5)" to="(#ppt_x)" calcmode="lin" valueType="num">
                                      <p:cBhvr>
                                        <p:cTn id="47" dur="1230" accel="100000" fill="hold">
                                          <p:stCondLst>
                                            <p:cond delay="770"/>
                                          </p:stCondLst>
                                        </p:cTn>
                                        <p:tgtEl>
                                          <p:spTgt spid="11"/>
                                        </p:tgtEl>
                                        <p:attrNameLst>
                                          <p:attrName>ppt_x</p:attrName>
                                        </p:attrNameLst>
                                      </p:cBhvr>
                                    </p:anim>
                                    <p:set>
                                      <p:cBhvr>
                                        <p:cTn id="48" dur="770" fill="hold"/>
                                        <p:tgtEl>
                                          <p:spTgt spid="11"/>
                                        </p:tgtEl>
                                        <p:attrNameLst>
                                          <p:attrName>ppt_y</p:attrName>
                                        </p:attrNameLst>
                                      </p:cBhvr>
                                      <p:to>
                                        <p:strVal val="(#ppt_y+0.4)"/>
                                      </p:to>
                                    </p:set>
                                    <p:anim from="(#ppt_y+0.4)" to="(#ppt_y)" calcmode="lin" valueType="num">
                                      <p:cBhvr>
                                        <p:cTn id="49" dur="1230" accel="100000" fill="hold">
                                          <p:stCondLst>
                                            <p:cond delay="770"/>
                                          </p:stCondLst>
                                        </p:cTn>
                                        <p:tgtEl>
                                          <p:spTgt spid="11"/>
                                        </p:tgtEl>
                                        <p:attrNameLst>
                                          <p:attrName>ppt_y</p:attrName>
                                        </p:attrNameLst>
                                      </p:cBhvr>
                                    </p:anim>
                                  </p:childTnLst>
                                </p:cTn>
                              </p:par>
                              <p:par>
                                <p:cTn id="50" presetID="51" presetClass="entr" presetSubtype="0" fill="hold" nodeType="withEffect">
                                  <p:stCondLst>
                                    <p:cond delay="0"/>
                                  </p:stCondLst>
                                  <p:childTnLst>
                                    <p:set>
                                      <p:cBhvr>
                                        <p:cTn id="51" dur="1" fill="hold">
                                          <p:stCondLst>
                                            <p:cond delay="0"/>
                                          </p:stCondLst>
                                        </p:cTn>
                                        <p:tgtEl>
                                          <p:spTgt spid="9222"/>
                                        </p:tgtEl>
                                        <p:attrNameLst>
                                          <p:attrName>style.visibility</p:attrName>
                                        </p:attrNameLst>
                                      </p:cBhvr>
                                      <p:to>
                                        <p:strVal val="visible"/>
                                      </p:to>
                                    </p:set>
                                    <p:animEffect transition="in" filter="fade">
                                      <p:cBhvr>
                                        <p:cTn id="52" dur="770" decel="100000"/>
                                        <p:tgtEl>
                                          <p:spTgt spid="9222"/>
                                        </p:tgtEl>
                                      </p:cBhvr>
                                    </p:animEffect>
                                    <p:animScale>
                                      <p:cBhvr>
                                        <p:cTn id="53" dur="770" decel="100000"/>
                                        <p:tgtEl>
                                          <p:spTgt spid="9222"/>
                                        </p:tgtEl>
                                      </p:cBhvr>
                                      <p:from x="10000" y="10000"/>
                                      <p:to x="200000" y="450000"/>
                                    </p:animScale>
                                    <p:animScale>
                                      <p:cBhvr>
                                        <p:cTn id="54" dur="1230" accel="100000" fill="hold">
                                          <p:stCondLst>
                                            <p:cond delay="770"/>
                                          </p:stCondLst>
                                        </p:cTn>
                                        <p:tgtEl>
                                          <p:spTgt spid="9222"/>
                                        </p:tgtEl>
                                      </p:cBhvr>
                                      <p:from x="200000" y="450000"/>
                                      <p:to x="100000" y="100000"/>
                                    </p:animScale>
                                    <p:set>
                                      <p:cBhvr>
                                        <p:cTn id="55" dur="770" fill="hold"/>
                                        <p:tgtEl>
                                          <p:spTgt spid="9222"/>
                                        </p:tgtEl>
                                        <p:attrNameLst>
                                          <p:attrName>ppt_x</p:attrName>
                                        </p:attrNameLst>
                                      </p:cBhvr>
                                      <p:to>
                                        <p:strVal val="(0.5)"/>
                                      </p:to>
                                    </p:set>
                                    <p:anim from="(0.5)" to="(#ppt_x)" calcmode="lin" valueType="num">
                                      <p:cBhvr>
                                        <p:cTn id="56" dur="1230" accel="100000" fill="hold">
                                          <p:stCondLst>
                                            <p:cond delay="770"/>
                                          </p:stCondLst>
                                        </p:cTn>
                                        <p:tgtEl>
                                          <p:spTgt spid="9222"/>
                                        </p:tgtEl>
                                        <p:attrNameLst>
                                          <p:attrName>ppt_x</p:attrName>
                                        </p:attrNameLst>
                                      </p:cBhvr>
                                    </p:anim>
                                    <p:set>
                                      <p:cBhvr>
                                        <p:cTn id="57" dur="770" fill="hold"/>
                                        <p:tgtEl>
                                          <p:spTgt spid="9222"/>
                                        </p:tgtEl>
                                        <p:attrNameLst>
                                          <p:attrName>ppt_y</p:attrName>
                                        </p:attrNameLst>
                                      </p:cBhvr>
                                      <p:to>
                                        <p:strVal val="(#ppt_y+0.4)"/>
                                      </p:to>
                                    </p:set>
                                    <p:anim from="(#ppt_y+0.4)" to="(#ppt_y)" calcmode="lin" valueType="num">
                                      <p:cBhvr>
                                        <p:cTn id="58" dur="1230" accel="100000" fill="hold">
                                          <p:stCondLst>
                                            <p:cond delay="770"/>
                                          </p:stCondLst>
                                        </p:cTn>
                                        <p:tgtEl>
                                          <p:spTgt spid="9222"/>
                                        </p:tgtEl>
                                        <p:attrNameLst>
                                          <p:attrName>ppt_y</p:attrName>
                                        </p:attrNameLst>
                                      </p:cBhvr>
                                    </p:anim>
                                  </p:childTnLst>
                                </p:cTn>
                              </p:par>
                              <p:par>
                                <p:cTn id="59" presetID="53" presetClass="entr" presetSubtype="0" fill="hold" nodeType="with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3000" fill="hold"/>
                                        <p:tgtEl>
                                          <p:spTgt spid="22"/>
                                        </p:tgtEl>
                                        <p:attrNameLst>
                                          <p:attrName>ppt_w</p:attrName>
                                        </p:attrNameLst>
                                      </p:cBhvr>
                                      <p:tavLst>
                                        <p:tav tm="0">
                                          <p:val>
                                            <p:fltVal val="0"/>
                                          </p:val>
                                        </p:tav>
                                        <p:tav tm="100000">
                                          <p:val>
                                            <p:strVal val="#ppt_w"/>
                                          </p:val>
                                        </p:tav>
                                      </p:tavLst>
                                    </p:anim>
                                    <p:anim calcmode="lin" valueType="num">
                                      <p:cBhvr>
                                        <p:cTn id="62" dur="3000" fill="hold"/>
                                        <p:tgtEl>
                                          <p:spTgt spid="22"/>
                                        </p:tgtEl>
                                        <p:attrNameLst>
                                          <p:attrName>ppt_h</p:attrName>
                                        </p:attrNameLst>
                                      </p:cBhvr>
                                      <p:tavLst>
                                        <p:tav tm="0">
                                          <p:val>
                                            <p:fltVal val="0"/>
                                          </p:val>
                                        </p:tav>
                                        <p:tav tm="100000">
                                          <p:val>
                                            <p:strVal val="#ppt_h"/>
                                          </p:val>
                                        </p:tav>
                                      </p:tavLst>
                                    </p:anim>
                                    <p:animEffect transition="in" filter="fade">
                                      <p:cBhvr>
                                        <p:cTn id="63" dur="3000"/>
                                        <p:tgtEl>
                                          <p:spTgt spid="22"/>
                                        </p:tgtEl>
                                      </p:cBhvr>
                                    </p:animEffect>
                                  </p:childTnLst>
                                </p:cTn>
                              </p:par>
                              <p:par>
                                <p:cTn id="64" presetID="53" presetClass="entr" presetSubtype="0" fill="hold" nodeType="with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3000" fill="hold"/>
                                        <p:tgtEl>
                                          <p:spTgt spid="16"/>
                                        </p:tgtEl>
                                        <p:attrNameLst>
                                          <p:attrName>ppt_w</p:attrName>
                                        </p:attrNameLst>
                                      </p:cBhvr>
                                      <p:tavLst>
                                        <p:tav tm="0">
                                          <p:val>
                                            <p:fltVal val="0"/>
                                          </p:val>
                                        </p:tav>
                                        <p:tav tm="100000">
                                          <p:val>
                                            <p:strVal val="#ppt_w"/>
                                          </p:val>
                                        </p:tav>
                                      </p:tavLst>
                                    </p:anim>
                                    <p:anim calcmode="lin" valueType="num">
                                      <p:cBhvr>
                                        <p:cTn id="67" dur="3000" fill="hold"/>
                                        <p:tgtEl>
                                          <p:spTgt spid="16"/>
                                        </p:tgtEl>
                                        <p:attrNameLst>
                                          <p:attrName>ppt_h</p:attrName>
                                        </p:attrNameLst>
                                      </p:cBhvr>
                                      <p:tavLst>
                                        <p:tav tm="0">
                                          <p:val>
                                            <p:fltVal val="0"/>
                                          </p:val>
                                        </p:tav>
                                        <p:tav tm="100000">
                                          <p:val>
                                            <p:strVal val="#ppt_h"/>
                                          </p:val>
                                        </p:tav>
                                      </p:tavLst>
                                    </p:anim>
                                    <p:animEffect transition="in" filter="fade">
                                      <p:cBhvr>
                                        <p:cTn id="68" dur="3000"/>
                                        <p:tgtEl>
                                          <p:spTgt spid="16"/>
                                        </p:tgtEl>
                                      </p:cBhvr>
                                    </p:animEffect>
                                  </p:childTnLst>
                                </p:cTn>
                              </p:par>
                              <p:par>
                                <p:cTn id="69" presetID="53" presetClass="entr" presetSubtype="0" fill="hold" nodeType="with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p:cTn id="71" dur="3000" fill="hold"/>
                                        <p:tgtEl>
                                          <p:spTgt spid="25"/>
                                        </p:tgtEl>
                                        <p:attrNameLst>
                                          <p:attrName>ppt_w</p:attrName>
                                        </p:attrNameLst>
                                      </p:cBhvr>
                                      <p:tavLst>
                                        <p:tav tm="0">
                                          <p:val>
                                            <p:fltVal val="0"/>
                                          </p:val>
                                        </p:tav>
                                        <p:tav tm="100000">
                                          <p:val>
                                            <p:strVal val="#ppt_w"/>
                                          </p:val>
                                        </p:tav>
                                      </p:tavLst>
                                    </p:anim>
                                    <p:anim calcmode="lin" valueType="num">
                                      <p:cBhvr>
                                        <p:cTn id="72" dur="3000" fill="hold"/>
                                        <p:tgtEl>
                                          <p:spTgt spid="25"/>
                                        </p:tgtEl>
                                        <p:attrNameLst>
                                          <p:attrName>ppt_h</p:attrName>
                                        </p:attrNameLst>
                                      </p:cBhvr>
                                      <p:tavLst>
                                        <p:tav tm="0">
                                          <p:val>
                                            <p:fltVal val="0"/>
                                          </p:val>
                                        </p:tav>
                                        <p:tav tm="100000">
                                          <p:val>
                                            <p:strVal val="#ppt_h"/>
                                          </p:val>
                                        </p:tav>
                                      </p:tavLst>
                                    </p:anim>
                                    <p:animEffect transition="in" filter="fade">
                                      <p:cBhvr>
                                        <p:cTn id="73" dur="3000"/>
                                        <p:tgtEl>
                                          <p:spTgt spid="25"/>
                                        </p:tgtEl>
                                      </p:cBhvr>
                                    </p:animEffect>
                                  </p:childTnLst>
                                </p:cTn>
                              </p:par>
                              <p:par>
                                <p:cTn id="74" presetID="55" presetClass="entr" presetSubtype="0" fill="hold" nodeType="withEffect">
                                  <p:stCondLst>
                                    <p:cond delay="0"/>
                                  </p:stCondLst>
                                  <p:childTnLst>
                                    <p:set>
                                      <p:cBhvr>
                                        <p:cTn id="75" dur="1" fill="hold">
                                          <p:stCondLst>
                                            <p:cond delay="0"/>
                                          </p:stCondLst>
                                        </p:cTn>
                                        <p:tgtEl>
                                          <p:spTgt spid="38"/>
                                        </p:tgtEl>
                                        <p:attrNameLst>
                                          <p:attrName>style.visibility</p:attrName>
                                        </p:attrNameLst>
                                      </p:cBhvr>
                                      <p:to>
                                        <p:strVal val="visible"/>
                                      </p:to>
                                    </p:set>
                                    <p:anim calcmode="lin" valueType="num">
                                      <p:cBhvr>
                                        <p:cTn id="76" dur="5000" fill="hold"/>
                                        <p:tgtEl>
                                          <p:spTgt spid="38"/>
                                        </p:tgtEl>
                                        <p:attrNameLst>
                                          <p:attrName>ppt_w</p:attrName>
                                        </p:attrNameLst>
                                      </p:cBhvr>
                                      <p:tavLst>
                                        <p:tav tm="0">
                                          <p:val>
                                            <p:strVal val="#ppt_w*0.70"/>
                                          </p:val>
                                        </p:tav>
                                        <p:tav tm="100000">
                                          <p:val>
                                            <p:strVal val="#ppt_w"/>
                                          </p:val>
                                        </p:tav>
                                      </p:tavLst>
                                    </p:anim>
                                    <p:anim calcmode="lin" valueType="num">
                                      <p:cBhvr>
                                        <p:cTn id="77" dur="5000" fill="hold"/>
                                        <p:tgtEl>
                                          <p:spTgt spid="38"/>
                                        </p:tgtEl>
                                        <p:attrNameLst>
                                          <p:attrName>ppt_h</p:attrName>
                                        </p:attrNameLst>
                                      </p:cBhvr>
                                      <p:tavLst>
                                        <p:tav tm="0">
                                          <p:val>
                                            <p:strVal val="#ppt_h"/>
                                          </p:val>
                                        </p:tav>
                                        <p:tav tm="100000">
                                          <p:val>
                                            <p:strVal val="#ppt_h"/>
                                          </p:val>
                                        </p:tav>
                                      </p:tavLst>
                                    </p:anim>
                                    <p:animEffect transition="in" filter="fade">
                                      <p:cBhvr>
                                        <p:cTn id="78" dur="5000"/>
                                        <p:tgtEl>
                                          <p:spTgt spid="38"/>
                                        </p:tgtEl>
                                      </p:cBhvr>
                                    </p:animEffect>
                                  </p:childTnLst>
                                </p:cTn>
                              </p:par>
                              <p:par>
                                <p:cTn id="79" presetID="55" presetClass="entr" presetSubtype="0" fill="hold" nodeType="withEffect">
                                  <p:stCondLst>
                                    <p:cond delay="0"/>
                                  </p:stCondLst>
                                  <p:childTnLst>
                                    <p:set>
                                      <p:cBhvr>
                                        <p:cTn id="80" dur="1" fill="hold">
                                          <p:stCondLst>
                                            <p:cond delay="0"/>
                                          </p:stCondLst>
                                        </p:cTn>
                                        <p:tgtEl>
                                          <p:spTgt spid="44"/>
                                        </p:tgtEl>
                                        <p:attrNameLst>
                                          <p:attrName>style.visibility</p:attrName>
                                        </p:attrNameLst>
                                      </p:cBhvr>
                                      <p:to>
                                        <p:strVal val="visible"/>
                                      </p:to>
                                    </p:set>
                                    <p:anim calcmode="lin" valueType="num">
                                      <p:cBhvr>
                                        <p:cTn id="81" dur="5000" fill="hold"/>
                                        <p:tgtEl>
                                          <p:spTgt spid="44"/>
                                        </p:tgtEl>
                                        <p:attrNameLst>
                                          <p:attrName>ppt_w</p:attrName>
                                        </p:attrNameLst>
                                      </p:cBhvr>
                                      <p:tavLst>
                                        <p:tav tm="0">
                                          <p:val>
                                            <p:strVal val="#ppt_w*0.70"/>
                                          </p:val>
                                        </p:tav>
                                        <p:tav tm="100000">
                                          <p:val>
                                            <p:strVal val="#ppt_w"/>
                                          </p:val>
                                        </p:tav>
                                      </p:tavLst>
                                    </p:anim>
                                    <p:anim calcmode="lin" valueType="num">
                                      <p:cBhvr>
                                        <p:cTn id="82" dur="5000" fill="hold"/>
                                        <p:tgtEl>
                                          <p:spTgt spid="44"/>
                                        </p:tgtEl>
                                        <p:attrNameLst>
                                          <p:attrName>ppt_h</p:attrName>
                                        </p:attrNameLst>
                                      </p:cBhvr>
                                      <p:tavLst>
                                        <p:tav tm="0">
                                          <p:val>
                                            <p:strVal val="#ppt_h"/>
                                          </p:val>
                                        </p:tav>
                                        <p:tav tm="100000">
                                          <p:val>
                                            <p:strVal val="#ppt_h"/>
                                          </p:val>
                                        </p:tav>
                                      </p:tavLst>
                                    </p:anim>
                                    <p:animEffect transition="in" filter="fade">
                                      <p:cBhvr>
                                        <p:cTn id="83" dur="5000"/>
                                        <p:tgtEl>
                                          <p:spTgt spid="44"/>
                                        </p:tgtEl>
                                      </p:cBhvr>
                                    </p:animEffect>
                                  </p:childTnLst>
                                </p:cTn>
                              </p:par>
                              <p:par>
                                <p:cTn id="84" presetID="55" presetClass="entr" presetSubtype="0" fill="hold" nodeType="withEffect">
                                  <p:stCondLst>
                                    <p:cond delay="0"/>
                                  </p:stCondLst>
                                  <p:childTnLst>
                                    <p:set>
                                      <p:cBhvr>
                                        <p:cTn id="85" dur="1" fill="hold">
                                          <p:stCondLst>
                                            <p:cond delay="0"/>
                                          </p:stCondLst>
                                        </p:cTn>
                                        <p:tgtEl>
                                          <p:spTgt spid="16"/>
                                        </p:tgtEl>
                                        <p:attrNameLst>
                                          <p:attrName>style.visibility</p:attrName>
                                        </p:attrNameLst>
                                      </p:cBhvr>
                                      <p:to>
                                        <p:strVal val="visible"/>
                                      </p:to>
                                    </p:set>
                                    <p:anim calcmode="lin" valueType="num">
                                      <p:cBhvr>
                                        <p:cTn id="86" dur="3000" fill="hold"/>
                                        <p:tgtEl>
                                          <p:spTgt spid="16"/>
                                        </p:tgtEl>
                                        <p:attrNameLst>
                                          <p:attrName>ppt_w</p:attrName>
                                        </p:attrNameLst>
                                      </p:cBhvr>
                                      <p:tavLst>
                                        <p:tav tm="0">
                                          <p:val>
                                            <p:strVal val="#ppt_w*0.70"/>
                                          </p:val>
                                        </p:tav>
                                        <p:tav tm="100000">
                                          <p:val>
                                            <p:strVal val="#ppt_w"/>
                                          </p:val>
                                        </p:tav>
                                      </p:tavLst>
                                    </p:anim>
                                    <p:anim calcmode="lin" valueType="num">
                                      <p:cBhvr>
                                        <p:cTn id="87" dur="3000" fill="hold"/>
                                        <p:tgtEl>
                                          <p:spTgt spid="16"/>
                                        </p:tgtEl>
                                        <p:attrNameLst>
                                          <p:attrName>ppt_h</p:attrName>
                                        </p:attrNameLst>
                                      </p:cBhvr>
                                      <p:tavLst>
                                        <p:tav tm="0">
                                          <p:val>
                                            <p:strVal val="#ppt_h"/>
                                          </p:val>
                                        </p:tav>
                                        <p:tav tm="100000">
                                          <p:val>
                                            <p:strVal val="#ppt_h"/>
                                          </p:val>
                                        </p:tav>
                                      </p:tavLst>
                                    </p:anim>
                                    <p:animEffect transition="in" filter="fade">
                                      <p:cBhvr>
                                        <p:cTn id="88" dur="3000"/>
                                        <p:tgtEl>
                                          <p:spTgt spid="16"/>
                                        </p:tgtEl>
                                      </p:cBhvr>
                                    </p:animEffect>
                                  </p:childTnLst>
                                </p:cTn>
                              </p:par>
                              <p:par>
                                <p:cTn id="89" presetID="55" presetClass="entr" presetSubtype="0" fill="hold" nodeType="withEffect">
                                  <p:stCondLst>
                                    <p:cond delay="0"/>
                                  </p:stCondLst>
                                  <p:childTnLst>
                                    <p:set>
                                      <p:cBhvr>
                                        <p:cTn id="90" dur="1" fill="hold">
                                          <p:stCondLst>
                                            <p:cond delay="0"/>
                                          </p:stCondLst>
                                        </p:cTn>
                                        <p:tgtEl>
                                          <p:spTgt spid="25"/>
                                        </p:tgtEl>
                                        <p:attrNameLst>
                                          <p:attrName>style.visibility</p:attrName>
                                        </p:attrNameLst>
                                      </p:cBhvr>
                                      <p:to>
                                        <p:strVal val="visible"/>
                                      </p:to>
                                    </p:set>
                                    <p:anim calcmode="lin" valueType="num">
                                      <p:cBhvr>
                                        <p:cTn id="91" dur="3000" fill="hold"/>
                                        <p:tgtEl>
                                          <p:spTgt spid="25"/>
                                        </p:tgtEl>
                                        <p:attrNameLst>
                                          <p:attrName>ppt_w</p:attrName>
                                        </p:attrNameLst>
                                      </p:cBhvr>
                                      <p:tavLst>
                                        <p:tav tm="0">
                                          <p:val>
                                            <p:strVal val="#ppt_w*0.70"/>
                                          </p:val>
                                        </p:tav>
                                        <p:tav tm="100000">
                                          <p:val>
                                            <p:strVal val="#ppt_w"/>
                                          </p:val>
                                        </p:tav>
                                      </p:tavLst>
                                    </p:anim>
                                    <p:anim calcmode="lin" valueType="num">
                                      <p:cBhvr>
                                        <p:cTn id="92" dur="3000" fill="hold"/>
                                        <p:tgtEl>
                                          <p:spTgt spid="25"/>
                                        </p:tgtEl>
                                        <p:attrNameLst>
                                          <p:attrName>ppt_h</p:attrName>
                                        </p:attrNameLst>
                                      </p:cBhvr>
                                      <p:tavLst>
                                        <p:tav tm="0">
                                          <p:val>
                                            <p:strVal val="#ppt_h"/>
                                          </p:val>
                                        </p:tav>
                                        <p:tav tm="100000">
                                          <p:val>
                                            <p:strVal val="#ppt_h"/>
                                          </p:val>
                                        </p:tav>
                                      </p:tavLst>
                                    </p:anim>
                                    <p:animEffect transition="in" filter="fade">
                                      <p:cBhvr>
                                        <p:cTn id="93" dur="3000"/>
                                        <p:tgtEl>
                                          <p:spTgt spid="25"/>
                                        </p:tgtEl>
                                      </p:cBhvr>
                                    </p:animEffect>
                                  </p:childTnLst>
                                </p:cTn>
                              </p:par>
                              <p:par>
                                <p:cTn id="94" presetID="55" presetClass="entr" presetSubtype="0" fill="hold" nodeType="withEffect">
                                  <p:stCondLst>
                                    <p:cond delay="0"/>
                                  </p:stCondLst>
                                  <p:childTnLst>
                                    <p:set>
                                      <p:cBhvr>
                                        <p:cTn id="95" dur="1" fill="hold">
                                          <p:stCondLst>
                                            <p:cond delay="0"/>
                                          </p:stCondLst>
                                        </p:cTn>
                                        <p:tgtEl>
                                          <p:spTgt spid="22"/>
                                        </p:tgtEl>
                                        <p:attrNameLst>
                                          <p:attrName>style.visibility</p:attrName>
                                        </p:attrNameLst>
                                      </p:cBhvr>
                                      <p:to>
                                        <p:strVal val="visible"/>
                                      </p:to>
                                    </p:set>
                                    <p:anim calcmode="lin" valueType="num">
                                      <p:cBhvr>
                                        <p:cTn id="96" dur="3000" fill="hold"/>
                                        <p:tgtEl>
                                          <p:spTgt spid="22"/>
                                        </p:tgtEl>
                                        <p:attrNameLst>
                                          <p:attrName>ppt_w</p:attrName>
                                        </p:attrNameLst>
                                      </p:cBhvr>
                                      <p:tavLst>
                                        <p:tav tm="0">
                                          <p:val>
                                            <p:strVal val="#ppt_w*0.70"/>
                                          </p:val>
                                        </p:tav>
                                        <p:tav tm="100000">
                                          <p:val>
                                            <p:strVal val="#ppt_w"/>
                                          </p:val>
                                        </p:tav>
                                      </p:tavLst>
                                    </p:anim>
                                    <p:anim calcmode="lin" valueType="num">
                                      <p:cBhvr>
                                        <p:cTn id="97" dur="3000" fill="hold"/>
                                        <p:tgtEl>
                                          <p:spTgt spid="22"/>
                                        </p:tgtEl>
                                        <p:attrNameLst>
                                          <p:attrName>ppt_h</p:attrName>
                                        </p:attrNameLst>
                                      </p:cBhvr>
                                      <p:tavLst>
                                        <p:tav tm="0">
                                          <p:val>
                                            <p:strVal val="#ppt_h"/>
                                          </p:val>
                                        </p:tav>
                                        <p:tav tm="100000">
                                          <p:val>
                                            <p:strVal val="#ppt_h"/>
                                          </p:val>
                                        </p:tav>
                                      </p:tavLst>
                                    </p:anim>
                                    <p:animEffect transition="in" filter="fade">
                                      <p:cBhvr>
                                        <p:cTn id="98" dur="3000"/>
                                        <p:tgtEl>
                                          <p:spTgt spid="22"/>
                                        </p:tgtEl>
                                      </p:cBhvr>
                                    </p:animEffect>
                                  </p:childTnLst>
                                </p:cTn>
                              </p:par>
                              <p:par>
                                <p:cTn id="99" presetID="3" presetClass="entr" presetSubtype="10" fill="hold" nodeType="withEffect">
                                  <p:stCondLst>
                                    <p:cond delay="0"/>
                                  </p:stCondLst>
                                  <p:childTnLst>
                                    <p:set>
                                      <p:cBhvr>
                                        <p:cTn id="100" dur="1" fill="hold">
                                          <p:stCondLst>
                                            <p:cond delay="0"/>
                                          </p:stCondLst>
                                        </p:cTn>
                                        <p:tgtEl>
                                          <p:spTgt spid="44"/>
                                        </p:tgtEl>
                                        <p:attrNameLst>
                                          <p:attrName>style.visibility</p:attrName>
                                        </p:attrNameLst>
                                      </p:cBhvr>
                                      <p:to>
                                        <p:strVal val="visible"/>
                                      </p:to>
                                    </p:set>
                                    <p:animEffect transition="in" filter="blinds(horizontal)">
                                      <p:cBhvr>
                                        <p:cTn id="101" dur="5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dirty="0" smtClean="0">
                <a:effectLst>
                  <a:outerShdw blurRad="38100" dist="38100" dir="2700000" algn="tl">
                    <a:srgbClr val="000000">
                      <a:alpha val="43137"/>
                    </a:srgbClr>
                  </a:outerShdw>
                </a:effectLst>
              </a:rPr>
              <a:t>3. Działalność </a:t>
            </a:r>
            <a:r>
              <a:rPr lang="pl-PL" sz="4000" dirty="0">
                <a:effectLst>
                  <a:outerShdw blurRad="38100" dist="38100" dir="2700000" algn="tl">
                    <a:srgbClr val="000000">
                      <a:alpha val="43137"/>
                    </a:srgbClr>
                  </a:outerShdw>
                </a:effectLst>
              </a:rPr>
              <a:t>badawcza </a:t>
            </a:r>
            <a:r>
              <a:rPr lang="pl-PL" sz="4000" dirty="0" smtClean="0">
                <a:effectLst>
                  <a:outerShdw blurRad="38100" dist="38100" dir="2700000" algn="tl">
                    <a:srgbClr val="000000">
                      <a:alpha val="43137"/>
                    </a:srgbClr>
                  </a:outerShdw>
                </a:effectLst>
              </a:rPr>
              <a:t>(1)</a:t>
            </a:r>
            <a:endParaRPr lang="pl-PL" sz="4000" dirty="0">
              <a:effectLst>
                <a:outerShdw blurRad="38100" dist="38100" dir="2700000" algn="tl">
                  <a:srgbClr val="000000">
                    <a:alpha val="43137"/>
                  </a:srgbClr>
                </a:outerShdw>
              </a:effectLst>
            </a:endParaRPr>
          </a:p>
        </p:txBody>
      </p:sp>
      <p:sp>
        <p:nvSpPr>
          <p:cNvPr id="3" name="Symbol zastępczy zawartości 2"/>
          <p:cNvSpPr>
            <a:spLocks noGrp="1"/>
          </p:cNvSpPr>
          <p:nvPr>
            <p:ph idx="1"/>
          </p:nvPr>
        </p:nvSpPr>
        <p:spPr/>
        <p:txBody>
          <a:bodyPr anchor="t">
            <a:normAutofit/>
          </a:bodyPr>
          <a:lstStyle/>
          <a:p>
            <a:pPr algn="just"/>
            <a:r>
              <a:rPr lang="pl-PL" sz="2400" dirty="0" smtClean="0"/>
              <a:t>7 </a:t>
            </a:r>
            <a:r>
              <a:rPr lang="pl-PL" sz="2400" dirty="0" smtClean="0"/>
              <a:t>obszarów tematycznych:</a:t>
            </a:r>
          </a:p>
          <a:p>
            <a:pPr marL="182880" lvl="2" indent="-457200" algn="just">
              <a:buSzPct val="80000"/>
              <a:buFont typeface="+mj-lt"/>
              <a:buAutoNum type="arabicParenR"/>
            </a:pPr>
            <a:r>
              <a:rPr lang="pl-PL" dirty="0" smtClean="0"/>
              <a:t>Konflikty;</a:t>
            </a:r>
          </a:p>
          <a:p>
            <a:pPr marL="182880" lvl="2" indent="-457200" algn="just">
              <a:buSzPct val="80000"/>
              <a:buFont typeface="+mj-lt"/>
              <a:buAutoNum type="arabicParenR"/>
            </a:pPr>
            <a:r>
              <a:rPr lang="pl-PL" dirty="0" smtClean="0"/>
              <a:t>Analiza obronna i wojskowa;</a:t>
            </a:r>
          </a:p>
          <a:p>
            <a:pPr marL="182880" lvl="2" indent="-457200" algn="just">
              <a:buSzPct val="80000"/>
              <a:buFont typeface="+mj-lt"/>
              <a:buAutoNum type="arabicParenR"/>
            </a:pPr>
            <a:r>
              <a:rPr lang="pl-PL" dirty="0" smtClean="0"/>
              <a:t>Sprawy i instytucje globalne;</a:t>
            </a:r>
          </a:p>
          <a:p>
            <a:pPr marL="182880" lvl="2" indent="-457200" algn="just">
              <a:buSzPct val="80000"/>
              <a:buFont typeface="+mj-lt"/>
              <a:buAutoNum type="arabicParenR"/>
            </a:pPr>
            <a:r>
              <a:rPr lang="pl-PL" dirty="0" smtClean="0"/>
              <a:t>Relacje między głównymi potęgami światowymi;</a:t>
            </a:r>
          </a:p>
          <a:p>
            <a:pPr marL="182880" lvl="2" indent="-457200" algn="just">
              <a:buSzPct val="80000"/>
              <a:buFont typeface="+mj-lt"/>
              <a:buAutoNum type="arabicParenR"/>
            </a:pPr>
            <a:r>
              <a:rPr lang="pl-PL" dirty="0" smtClean="0"/>
              <a:t>Rozbrojenie i nieproliferacja;</a:t>
            </a:r>
          </a:p>
          <a:p>
            <a:pPr marL="182880" lvl="2" indent="-457200" algn="just">
              <a:buSzPct val="80000"/>
              <a:buFont typeface="+mj-lt"/>
              <a:buAutoNum type="arabicParenR"/>
            </a:pPr>
            <a:r>
              <a:rPr lang="pl-PL" dirty="0" smtClean="0"/>
              <a:t>Transatlantycki dialog dot. zmian klimatycznych </a:t>
            </a:r>
            <a:r>
              <a:rPr lang="pl-PL" dirty="0" smtClean="0"/>
              <a:t/>
            </a:r>
            <a:br>
              <a:rPr lang="pl-PL" dirty="0" smtClean="0"/>
            </a:br>
            <a:r>
              <a:rPr lang="pl-PL" dirty="0" smtClean="0"/>
              <a:t>i </a:t>
            </a:r>
            <a:r>
              <a:rPr lang="pl-PL" dirty="0" smtClean="0"/>
              <a:t>bezpieczeństwa;</a:t>
            </a:r>
          </a:p>
          <a:p>
            <a:pPr marL="182880" lvl="2" indent="-457200" algn="just">
              <a:buSzPct val="80000"/>
              <a:buFont typeface="+mj-lt"/>
              <a:buAutoNum type="arabicParenR"/>
            </a:pPr>
            <a:r>
              <a:rPr lang="pl-PL" dirty="0" smtClean="0"/>
              <a:t>Transnarodowe zagrożenia i międzynarodowe ryzyko polityczne.</a:t>
            </a:r>
          </a:p>
          <a:p>
            <a:pPr marL="182880" lvl="2" indent="-457200" algn="just">
              <a:buSzPct val="80000"/>
              <a:buFont typeface="+mj-lt"/>
              <a:buAutoNum type="arabicParenR"/>
            </a:pPr>
            <a:endParaRPr lang="pl-PL" dirty="0" smtClean="0"/>
          </a:p>
          <a:p>
            <a:pPr marL="182880" lvl="2" indent="-457200" algn="just">
              <a:buSzPct val="80000"/>
              <a:buFont typeface="+mj-lt"/>
              <a:buAutoNum type="arabicParenR"/>
            </a:pPr>
            <a:endParaRPr lang="pl-PL" dirty="0" smtClean="0"/>
          </a:p>
          <a:p>
            <a:pPr marL="182880" indent="-457200" algn="just">
              <a:buFont typeface="+mj-lt"/>
              <a:buAutoNum type="arabicParenR"/>
            </a:pPr>
            <a:endParaRPr lang="pl-PL" sz="2000" dirty="0" smtClean="0"/>
          </a:p>
          <a:p>
            <a:pPr marL="0" lvl="2" indent="-274320" algn="just">
              <a:buSzPct val="80000"/>
              <a:buFont typeface="Wingdings 2" pitchFamily="18" charset="2"/>
              <a:buChar char=""/>
            </a:pPr>
            <a:endParaRPr lang="pl-PL" b="1" dirty="0" smtClean="0"/>
          </a:p>
          <a:p>
            <a:pPr algn="just"/>
            <a:endParaRPr lang="pl-PL" sz="2400" dirty="0"/>
          </a:p>
        </p:txBody>
      </p:sp>
      <p:sp>
        <p:nvSpPr>
          <p:cNvPr id="7" name="Symbol zastępczy numeru slajdu 6"/>
          <p:cNvSpPr>
            <a:spLocks noGrp="1"/>
          </p:cNvSpPr>
          <p:nvPr>
            <p:ph type="sldNum" sz="quarter" idx="12"/>
          </p:nvPr>
        </p:nvSpPr>
        <p:spPr/>
        <p:txBody>
          <a:bodyPr/>
          <a:lstStyle/>
          <a:p>
            <a:fld id="{13B81E3D-2636-4F5C-8275-22F22016499A}" type="slidenum">
              <a:rPr lang="en-US" smtClean="0"/>
              <a:pPr/>
              <a:t>7</a:t>
            </a:fld>
            <a:endParaRPr lang="ko-KR" altLang="ko-KR"/>
          </a:p>
        </p:txBody>
      </p:sp>
      <p:pic>
        <p:nvPicPr>
          <p:cNvPr id="9" name="Obraz 8" descr="ksap_logo.g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1" name="Picture 8" descr="C:\Users\dominika\Desktop\leonardo_rgb.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10" name="Picture 7" descr="napis"/>
          <p:cNvPicPr>
            <a:picLocks noChangeAspect="1" noChangeArrowheads="1"/>
          </p:cNvPicPr>
          <p:nvPr/>
        </p:nvPicPr>
        <p:blipFill>
          <a:blip r:embed="rId5" cstate="print"/>
          <a:srcRect/>
          <a:stretch>
            <a:fillRect/>
          </a:stretch>
        </p:blipFill>
        <p:spPr bwMode="auto">
          <a:xfrm>
            <a:off x="1331640" y="333376"/>
            <a:ext cx="3888432" cy="158882"/>
          </a:xfrm>
          <a:prstGeom prst="rect">
            <a:avLst/>
          </a:prstGeom>
          <a:noFill/>
          <a:ln w="9525">
            <a:noFill/>
            <a:miter lim="800000"/>
            <a:headEnd/>
            <a:tailEnd/>
          </a:ln>
        </p:spPr>
      </p:pic>
      <p:sp>
        <p:nvSpPr>
          <p:cNvPr id="12"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2" presetClass="entr" presetSubtype="4"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 presetClass="entr" presetSubtype="4" fill="hold" grpId="0" nodeType="after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2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0" fill="hold">
                            <p:stCondLst>
                              <p:cond delay="4000"/>
                            </p:stCondLst>
                            <p:childTnLst>
                              <p:par>
                                <p:cTn id="31" presetID="2" presetClass="entr" presetSubtype="4"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2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5" fill="hold">
                            <p:stCondLst>
                              <p:cond delay="6000"/>
                            </p:stCondLst>
                            <p:childTnLst>
                              <p:par>
                                <p:cTn id="36" presetID="2" presetClass="entr" presetSubtype="4" fill="hold" grpId="0" nodeType="after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 calcmode="lin" valueType="num">
                                      <p:cBhvr additive="base">
                                        <p:cTn id="38" dur="3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9" dur="3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40" fill="hold">
                            <p:stCondLst>
                              <p:cond delay="9000"/>
                            </p:stCondLst>
                            <p:childTnLst>
                              <p:par>
                                <p:cTn id="41" presetID="2" presetClass="entr" presetSubtype="4" fill="hold" grpId="0" nodeType="after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dirty="0" smtClean="0">
                <a:effectLst>
                  <a:outerShdw blurRad="38100" dist="38100" dir="2700000" algn="tl">
                    <a:srgbClr val="000000">
                      <a:alpha val="43137"/>
                    </a:srgbClr>
                  </a:outerShdw>
                </a:effectLst>
              </a:rPr>
              <a:t>3. Działalność </a:t>
            </a:r>
            <a:r>
              <a:rPr lang="pl-PL" sz="4000" dirty="0">
                <a:effectLst>
                  <a:outerShdw blurRad="38100" dist="38100" dir="2700000" algn="tl">
                    <a:srgbClr val="000000">
                      <a:alpha val="43137"/>
                    </a:srgbClr>
                  </a:outerShdw>
                </a:effectLst>
              </a:rPr>
              <a:t>badawcza </a:t>
            </a:r>
            <a:r>
              <a:rPr lang="pl-PL" sz="4000" dirty="0" smtClean="0">
                <a:effectLst>
                  <a:outerShdw blurRad="38100" dist="38100" dir="2700000" algn="tl">
                    <a:srgbClr val="000000">
                      <a:alpha val="43137"/>
                    </a:srgbClr>
                  </a:outerShdw>
                </a:effectLst>
              </a:rPr>
              <a:t>(2)</a:t>
            </a:r>
            <a:endParaRPr lang="pl-PL" sz="4000" dirty="0">
              <a:effectLst>
                <a:outerShdw blurRad="38100" dist="38100" dir="2700000" algn="tl">
                  <a:srgbClr val="000000">
                    <a:alpha val="43137"/>
                  </a:srgbClr>
                </a:outerShdw>
              </a:effectLst>
            </a:endParaRPr>
          </a:p>
        </p:txBody>
      </p:sp>
      <p:sp>
        <p:nvSpPr>
          <p:cNvPr id="3" name="Symbol zastępczy zawartości 2"/>
          <p:cNvSpPr>
            <a:spLocks noGrp="1"/>
          </p:cNvSpPr>
          <p:nvPr>
            <p:ph idx="1"/>
          </p:nvPr>
        </p:nvSpPr>
        <p:spPr/>
        <p:txBody>
          <a:bodyPr>
            <a:normAutofit/>
          </a:bodyPr>
          <a:lstStyle/>
          <a:p>
            <a:r>
              <a:rPr lang="pl-PL" sz="2400" dirty="0" smtClean="0"/>
              <a:t>Dziewięć obszarów geograficznych:</a:t>
            </a:r>
          </a:p>
          <a:p>
            <a:pPr marL="182880" lvl="2" indent="-457200">
              <a:buSzPct val="80000"/>
              <a:buFont typeface="+mj-lt"/>
              <a:buAutoNum type="arabicParenR"/>
            </a:pPr>
            <a:r>
              <a:rPr lang="pl-PL" dirty="0" smtClean="0"/>
              <a:t>Afganistan;</a:t>
            </a:r>
            <a:endParaRPr lang="pl-PL" dirty="0" smtClean="0"/>
          </a:p>
          <a:p>
            <a:pPr marL="182880" lvl="2" indent="-457200">
              <a:buSzPct val="80000"/>
              <a:buFont typeface="+mj-lt"/>
              <a:buAutoNum type="arabicParenR"/>
            </a:pPr>
            <a:r>
              <a:rPr lang="pl-PL" dirty="0" smtClean="0"/>
              <a:t>Azja-Pacyfik </a:t>
            </a:r>
            <a:r>
              <a:rPr lang="pl-PL" dirty="0" smtClean="0"/>
              <a:t>(Północnowschodnia Azja);</a:t>
            </a:r>
          </a:p>
          <a:p>
            <a:pPr marL="182880" lvl="2" indent="-457200">
              <a:buSzPct val="80000"/>
              <a:buFont typeface="+mj-lt"/>
              <a:buAutoNum type="arabicParenR"/>
            </a:pPr>
            <a:r>
              <a:rPr lang="pl-PL" dirty="0" smtClean="0"/>
              <a:t>Europa;</a:t>
            </a:r>
            <a:endParaRPr lang="pl-PL" dirty="0" smtClean="0"/>
          </a:p>
          <a:p>
            <a:pPr marL="182880" lvl="2" indent="-457200">
              <a:buSzPct val="80000"/>
              <a:buFont typeface="+mj-lt"/>
              <a:buAutoNum type="arabicParenR"/>
            </a:pPr>
            <a:r>
              <a:rPr lang="pl-PL" dirty="0" smtClean="0"/>
              <a:t>Zatoka Perska </a:t>
            </a:r>
            <a:r>
              <a:rPr lang="pl-PL" dirty="0" smtClean="0"/>
              <a:t>i </a:t>
            </a:r>
            <a:r>
              <a:rPr lang="pl-PL" dirty="0" smtClean="0"/>
              <a:t>Bliski Wschód;</a:t>
            </a:r>
            <a:endParaRPr lang="pl-PL" dirty="0" smtClean="0"/>
          </a:p>
          <a:p>
            <a:pPr marL="182880" lvl="2" indent="-457200">
              <a:buSzPct val="80000"/>
              <a:buFont typeface="+mj-lt"/>
              <a:buAutoNum type="arabicParenR"/>
            </a:pPr>
            <a:r>
              <a:rPr lang="pl-PL" dirty="0" smtClean="0"/>
              <a:t>Ameryka Łacińska;</a:t>
            </a:r>
            <a:endParaRPr lang="pl-PL" dirty="0" smtClean="0"/>
          </a:p>
          <a:p>
            <a:pPr marL="182880" lvl="2" indent="-457200">
              <a:buSzPct val="80000"/>
              <a:buFont typeface="+mj-lt"/>
              <a:buAutoNum type="arabicParenR"/>
            </a:pPr>
            <a:r>
              <a:rPr lang="pl-PL" dirty="0" smtClean="0"/>
              <a:t>Rosja i Eurazja;</a:t>
            </a:r>
          </a:p>
          <a:p>
            <a:pPr marL="182880" lvl="2" indent="-457200">
              <a:buSzPct val="80000"/>
              <a:buFont typeface="+mj-lt"/>
              <a:buAutoNum type="arabicParenR"/>
            </a:pPr>
            <a:r>
              <a:rPr lang="pl-PL" dirty="0" smtClean="0"/>
              <a:t>Południowa </a:t>
            </a:r>
            <a:r>
              <a:rPr lang="pl-PL" dirty="0" smtClean="0"/>
              <a:t>Azja;</a:t>
            </a:r>
            <a:endParaRPr lang="pl-PL" dirty="0" smtClean="0"/>
          </a:p>
          <a:p>
            <a:pPr marL="182880" lvl="2" indent="-457200">
              <a:buSzPct val="80000"/>
              <a:buFont typeface="+mj-lt"/>
              <a:buAutoNum type="arabicParenR"/>
            </a:pPr>
            <a:r>
              <a:rPr lang="pl-PL" dirty="0" smtClean="0"/>
              <a:t>Południowowschodnia Azja;</a:t>
            </a:r>
          </a:p>
          <a:p>
            <a:pPr marL="182880" lvl="2" indent="-457200">
              <a:buSzPct val="80000"/>
              <a:buFont typeface="+mj-lt"/>
              <a:buAutoNum type="arabicParenR"/>
            </a:pPr>
            <a:r>
              <a:rPr lang="pl-PL" dirty="0" smtClean="0"/>
              <a:t>Obszar transatlantycki.</a:t>
            </a:r>
            <a:endParaRPr lang="pl-PL" dirty="0" smtClean="0"/>
          </a:p>
          <a:p>
            <a:pPr>
              <a:buFont typeface="Arial" pitchFamily="34" charset="0"/>
              <a:buChar char="•"/>
            </a:pPr>
            <a:endParaRPr lang="pl-PL" sz="2400" dirty="0"/>
          </a:p>
        </p:txBody>
      </p:sp>
      <p:sp>
        <p:nvSpPr>
          <p:cNvPr id="7" name="Symbol zastępczy numeru slajdu 6"/>
          <p:cNvSpPr>
            <a:spLocks noGrp="1"/>
          </p:cNvSpPr>
          <p:nvPr>
            <p:ph type="sldNum" sz="quarter" idx="12"/>
          </p:nvPr>
        </p:nvSpPr>
        <p:spPr/>
        <p:txBody>
          <a:bodyPr/>
          <a:lstStyle/>
          <a:p>
            <a:fld id="{13B81E3D-2636-4F5C-8275-22F22016499A}" type="slidenum">
              <a:rPr lang="en-US" smtClean="0"/>
              <a:pPr/>
              <a:t>8</a:t>
            </a:fld>
            <a:endParaRPr lang="ko-KR" altLang="ko-KR"/>
          </a:p>
        </p:txBody>
      </p:sp>
      <p:pic>
        <p:nvPicPr>
          <p:cNvPr id="9" name="Obraz 8" descr="ksap_logo.g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1" name="Picture 8" descr="C:\Users\dominika\Desktop\leonardo_rgb.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10" name="Picture 7" descr="napis"/>
          <p:cNvPicPr>
            <a:picLocks noChangeAspect="1" noChangeArrowheads="1"/>
          </p:cNvPicPr>
          <p:nvPr/>
        </p:nvPicPr>
        <p:blipFill>
          <a:blip r:embed="rId5" cstate="print"/>
          <a:srcRect/>
          <a:stretch>
            <a:fillRect/>
          </a:stretch>
        </p:blipFill>
        <p:spPr bwMode="auto">
          <a:xfrm>
            <a:off x="1331640" y="333376"/>
            <a:ext cx="3888432" cy="158882"/>
          </a:xfrm>
          <a:prstGeom prst="rect">
            <a:avLst/>
          </a:prstGeom>
          <a:noFill/>
          <a:ln w="9525">
            <a:noFill/>
            <a:miter lim="800000"/>
            <a:headEnd/>
            <a:tailEnd/>
          </a:ln>
        </p:spPr>
      </p:pic>
      <p:sp>
        <p:nvSpPr>
          <p:cNvPr id="12"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additive="base">
                                        <p:cTn id="18"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grpId="0" nodeType="after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2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5" fill="hold">
                            <p:stCondLst>
                              <p:cond delay="4500"/>
                            </p:stCondLst>
                            <p:childTnLst>
                              <p:par>
                                <p:cTn id="26" presetID="2" presetClass="entr" presetSubtype="4" fill="hold" grpId="0" nodeType="after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additive="base">
                                        <p:cTn id="28"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9" dur="2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0" fill="hold">
                            <p:stCondLst>
                              <p:cond delay="6500"/>
                            </p:stCondLst>
                            <p:childTnLst>
                              <p:par>
                                <p:cTn id="31" presetID="2" presetClass="entr" presetSubtype="4" fill="hold" grpId="0" nodeType="after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2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2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5" fill="hold">
                            <p:stCondLst>
                              <p:cond delay="8500"/>
                            </p:stCondLst>
                            <p:childTnLst>
                              <p:par>
                                <p:cTn id="36" presetID="2" presetClass="entr" presetSubtype="4" fill="hold" grpId="0" nodeType="after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 calcmode="lin" valueType="num">
                                      <p:cBhvr additive="base">
                                        <p:cTn id="38" dur="2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9" dur="2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40" fill="hold">
                            <p:stCondLst>
                              <p:cond delay="10500"/>
                            </p:stCondLst>
                            <p:childTnLst>
                              <p:par>
                                <p:cTn id="41" presetID="2" presetClass="entr" presetSubtype="4" fill="hold" grpId="0" nodeType="after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2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2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45" fill="hold">
                            <p:stCondLst>
                              <p:cond delay="12500"/>
                            </p:stCondLst>
                            <p:childTnLst>
                              <p:par>
                                <p:cTn id="46" presetID="2" presetClass="entr" presetSubtype="4" fill="hold" grpId="0" nodeType="afterEffect">
                                  <p:stCondLst>
                                    <p:cond delay="0"/>
                                  </p:stCondLst>
                                  <p:childTnLst>
                                    <p:set>
                                      <p:cBhvr>
                                        <p:cTn id="47" dur="1" fill="hold">
                                          <p:stCondLst>
                                            <p:cond delay="0"/>
                                          </p:stCondLst>
                                        </p:cTn>
                                        <p:tgtEl>
                                          <p:spTgt spid="3">
                                            <p:txEl>
                                              <p:pRg st="8" end="8"/>
                                            </p:txEl>
                                          </p:spTgt>
                                        </p:tgtEl>
                                        <p:attrNameLst>
                                          <p:attrName>style.visibility</p:attrName>
                                        </p:attrNameLst>
                                      </p:cBhvr>
                                      <p:to>
                                        <p:strVal val="visible"/>
                                      </p:to>
                                    </p:set>
                                    <p:anim calcmode="lin" valueType="num">
                                      <p:cBhvr additive="base">
                                        <p:cTn id="48" dur="2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9" dur="2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50" fill="hold">
                            <p:stCondLst>
                              <p:cond delay="14500"/>
                            </p:stCondLst>
                            <p:childTnLst>
                              <p:par>
                                <p:cTn id="51" presetID="2" presetClass="entr" presetSubtype="4" fill="hold" grpId="0" nodeType="afterEffect">
                                  <p:stCondLst>
                                    <p:cond delay="0"/>
                                  </p:stCondLst>
                                  <p:childTnLst>
                                    <p:set>
                                      <p:cBhvr>
                                        <p:cTn id="52" dur="1" fill="hold">
                                          <p:stCondLst>
                                            <p:cond delay="0"/>
                                          </p:stCondLst>
                                        </p:cTn>
                                        <p:tgtEl>
                                          <p:spTgt spid="3">
                                            <p:txEl>
                                              <p:pRg st="9" end="9"/>
                                            </p:txEl>
                                          </p:spTgt>
                                        </p:tgtEl>
                                        <p:attrNameLst>
                                          <p:attrName>style.visibility</p:attrName>
                                        </p:attrNameLst>
                                      </p:cBhvr>
                                      <p:to>
                                        <p:strVal val="visible"/>
                                      </p:to>
                                    </p:set>
                                    <p:anim calcmode="lin" valueType="num">
                                      <p:cBhvr additive="base">
                                        <p:cTn id="53" dur="2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4" dur="2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a:bodyPr>
          <a:lstStyle/>
          <a:p>
            <a:r>
              <a:rPr lang="pl-PL" sz="4000" dirty="0" smtClean="0">
                <a:effectLst>
                  <a:outerShdw blurRad="38100" dist="38100" dir="2700000" algn="tl">
                    <a:srgbClr val="000000">
                      <a:alpha val="43137"/>
                    </a:srgbClr>
                  </a:outerShdw>
                </a:effectLst>
              </a:rPr>
              <a:t>4. Publikacje, bazy danych</a:t>
            </a:r>
            <a:endParaRPr lang="pl-PL" sz="4000" dirty="0">
              <a:effectLst>
                <a:outerShdw blurRad="38100" dist="38100" dir="2700000" algn="tl">
                  <a:srgbClr val="000000">
                    <a:alpha val="43137"/>
                  </a:srgbClr>
                </a:outerShdw>
              </a:effectLst>
            </a:endParaRPr>
          </a:p>
        </p:txBody>
      </p:sp>
      <p:sp>
        <p:nvSpPr>
          <p:cNvPr id="3" name="Symbol zastępczy zawartości 2"/>
          <p:cNvSpPr>
            <a:spLocks noGrp="1"/>
          </p:cNvSpPr>
          <p:nvPr>
            <p:ph idx="1"/>
          </p:nvPr>
        </p:nvSpPr>
        <p:spPr/>
        <p:txBody>
          <a:bodyPr>
            <a:normAutofit fontScale="92500" lnSpcReduction="10000"/>
          </a:bodyPr>
          <a:lstStyle/>
          <a:p>
            <a:pPr algn="just"/>
            <a:r>
              <a:rPr lang="pl-PL" sz="2400" dirty="0" smtClean="0"/>
              <a:t>IISS prowadzi bardzo aktywną politykę wydawniczą. </a:t>
            </a:r>
            <a:br>
              <a:rPr lang="pl-PL" sz="2400" dirty="0" smtClean="0"/>
            </a:br>
            <a:r>
              <a:rPr lang="pl-PL" sz="2400" dirty="0" smtClean="0"/>
              <a:t>Dzięki doskonałej kadrze własnych analityków oraz gronu współpracowników powstają niezwykle wartościowe monografie </a:t>
            </a:r>
            <a:r>
              <a:rPr lang="pl-PL" sz="2400" dirty="0" smtClean="0"/>
              <a:t/>
            </a:r>
            <a:br>
              <a:rPr lang="pl-PL" sz="2400" dirty="0" smtClean="0"/>
            </a:br>
            <a:r>
              <a:rPr lang="pl-PL" sz="2400" dirty="0" smtClean="0"/>
              <a:t>i </a:t>
            </a:r>
            <a:r>
              <a:rPr lang="pl-PL" sz="2400" dirty="0" smtClean="0"/>
              <a:t>raporty cenione przez specjalistów na całym świecie.</a:t>
            </a:r>
          </a:p>
          <a:p>
            <a:pPr lvl="0">
              <a:buFont typeface="Arial" pitchFamily="34" charset="0"/>
              <a:buChar char="•"/>
            </a:pPr>
            <a:r>
              <a:rPr lang="pl-PL" sz="2400" b="1" i="1" dirty="0" err="1" smtClean="0"/>
              <a:t>Adelphi</a:t>
            </a:r>
            <a:endParaRPr lang="pl-PL" sz="2400" i="1" dirty="0" smtClean="0"/>
          </a:p>
          <a:p>
            <a:pPr lvl="0">
              <a:buFont typeface="Arial" pitchFamily="34" charset="0"/>
              <a:buChar char="•"/>
            </a:pPr>
            <a:r>
              <a:rPr lang="pl-PL" sz="2400" b="1" i="1" dirty="0" err="1" smtClean="0"/>
              <a:t>Armed</a:t>
            </a:r>
            <a:r>
              <a:rPr lang="pl-PL" sz="2400" b="1" i="1" dirty="0" smtClean="0"/>
              <a:t> </a:t>
            </a:r>
            <a:r>
              <a:rPr lang="pl-PL" sz="2400" b="1" i="1" dirty="0" err="1" smtClean="0"/>
              <a:t>Conflict</a:t>
            </a:r>
            <a:r>
              <a:rPr lang="pl-PL" sz="2400" b="1" i="1" dirty="0" smtClean="0"/>
              <a:t> </a:t>
            </a:r>
            <a:r>
              <a:rPr lang="pl-PL" sz="2400" b="1" i="1" dirty="0" err="1" smtClean="0"/>
              <a:t>Database</a:t>
            </a:r>
            <a:endParaRPr lang="pl-PL" sz="2400" i="1" dirty="0" smtClean="0"/>
          </a:p>
          <a:p>
            <a:pPr lvl="0">
              <a:buFont typeface="Arial" pitchFamily="34" charset="0"/>
              <a:buChar char="•"/>
            </a:pPr>
            <a:r>
              <a:rPr lang="pl-PL" sz="2400" b="1" i="1" dirty="0" err="1" smtClean="0"/>
              <a:t>Military</a:t>
            </a:r>
            <a:r>
              <a:rPr lang="pl-PL" sz="2400" b="1" i="1" dirty="0" smtClean="0"/>
              <a:t> </a:t>
            </a:r>
            <a:r>
              <a:rPr lang="pl-PL" sz="2400" b="1" i="1" dirty="0" err="1" smtClean="0"/>
              <a:t>Balance</a:t>
            </a:r>
            <a:endParaRPr lang="pl-PL" sz="2400" i="1" dirty="0" smtClean="0"/>
          </a:p>
          <a:p>
            <a:pPr lvl="0">
              <a:buFont typeface="Arial" pitchFamily="34" charset="0"/>
              <a:buChar char="•"/>
            </a:pPr>
            <a:r>
              <a:rPr lang="pl-PL" sz="2400" b="1" i="1" dirty="0" smtClean="0"/>
              <a:t>IISS </a:t>
            </a:r>
            <a:r>
              <a:rPr lang="pl-PL" sz="2400" b="1" i="1" dirty="0" err="1" smtClean="0"/>
              <a:t>Newsletters</a:t>
            </a:r>
            <a:endParaRPr lang="pl-PL" sz="2400" i="1" dirty="0" smtClean="0"/>
          </a:p>
          <a:p>
            <a:pPr>
              <a:buFont typeface="Arial" pitchFamily="34" charset="0"/>
              <a:buChar char="•"/>
            </a:pPr>
            <a:r>
              <a:rPr lang="pl-PL" sz="2400" b="1" i="1" dirty="0" err="1" smtClean="0"/>
              <a:t>Strategic</a:t>
            </a:r>
            <a:r>
              <a:rPr lang="pl-PL" sz="2400" b="1" i="1" dirty="0" smtClean="0"/>
              <a:t> </a:t>
            </a:r>
            <a:r>
              <a:rPr lang="pl-PL" sz="2400" b="1" i="1" dirty="0" err="1" smtClean="0"/>
              <a:t>Comments</a:t>
            </a:r>
            <a:endParaRPr lang="pl-PL" sz="2400" b="1" i="1" dirty="0" smtClean="0"/>
          </a:p>
          <a:p>
            <a:pPr>
              <a:buFont typeface="Arial" pitchFamily="34" charset="0"/>
              <a:buChar char="•"/>
            </a:pPr>
            <a:r>
              <a:rPr lang="pl-PL" sz="2400" b="1" i="1" dirty="0" err="1" smtClean="0"/>
              <a:t>Strategic</a:t>
            </a:r>
            <a:r>
              <a:rPr lang="pl-PL" sz="2400" b="1" i="1" dirty="0" smtClean="0"/>
              <a:t> </a:t>
            </a:r>
            <a:r>
              <a:rPr lang="pl-PL" sz="2400" b="1" i="1" dirty="0" err="1" smtClean="0"/>
              <a:t>Dossiers</a:t>
            </a:r>
            <a:endParaRPr lang="pl-PL" sz="2400" i="1" dirty="0" smtClean="0"/>
          </a:p>
          <a:p>
            <a:pPr>
              <a:buFont typeface="Arial" pitchFamily="34" charset="0"/>
              <a:buChar char="•"/>
            </a:pPr>
            <a:r>
              <a:rPr lang="pl-PL" sz="2400" b="1" i="1" dirty="0" err="1" smtClean="0"/>
              <a:t>Strategic</a:t>
            </a:r>
            <a:r>
              <a:rPr lang="pl-PL" sz="2400" b="1" i="1" dirty="0" smtClean="0"/>
              <a:t> </a:t>
            </a:r>
            <a:r>
              <a:rPr lang="pl-PL" sz="2400" b="1" i="1" dirty="0" err="1" smtClean="0"/>
              <a:t>Survey</a:t>
            </a:r>
            <a:endParaRPr lang="pl-PL" sz="2400" i="1" dirty="0" smtClean="0"/>
          </a:p>
          <a:p>
            <a:pPr>
              <a:buFont typeface="Arial" pitchFamily="34" charset="0"/>
              <a:buChar char="•"/>
            </a:pPr>
            <a:r>
              <a:rPr lang="pl-PL" sz="2400" b="1" i="1" dirty="0" err="1" smtClean="0"/>
              <a:t>Survival</a:t>
            </a:r>
            <a:endParaRPr lang="pl-PL" sz="2400" i="1" dirty="0" smtClean="0"/>
          </a:p>
          <a:p>
            <a:pPr lvl="0"/>
            <a:endParaRPr lang="pl-PL" sz="2400" dirty="0" smtClean="0"/>
          </a:p>
          <a:p>
            <a:endParaRPr lang="pl-PL" sz="2400" dirty="0"/>
          </a:p>
        </p:txBody>
      </p:sp>
      <p:sp>
        <p:nvSpPr>
          <p:cNvPr id="7" name="Symbol zastępczy numeru slajdu 6"/>
          <p:cNvSpPr>
            <a:spLocks noGrp="1"/>
          </p:cNvSpPr>
          <p:nvPr>
            <p:ph type="sldNum" sz="quarter" idx="12"/>
          </p:nvPr>
        </p:nvSpPr>
        <p:spPr/>
        <p:txBody>
          <a:bodyPr/>
          <a:lstStyle/>
          <a:p>
            <a:fld id="{13B81E3D-2636-4F5C-8275-22F22016499A}" type="slidenum">
              <a:rPr lang="en-US" smtClean="0"/>
              <a:pPr/>
              <a:t>9</a:t>
            </a:fld>
            <a:endParaRPr lang="ko-KR" altLang="ko-KR"/>
          </a:p>
        </p:txBody>
      </p:sp>
      <p:pic>
        <p:nvPicPr>
          <p:cNvPr id="9" name="Obraz 8" descr="ksap_logo.gif"/>
          <p:cNvPicPr>
            <a:picLocks noChangeAspect="1"/>
          </p:cNvPicPr>
          <p:nvPr/>
        </p:nvPicPr>
        <p:blipFill>
          <a:blip r:embed="rId3" cstate="print">
            <a:clrChange>
              <a:clrFrom>
                <a:srgbClr val="FFFFFF"/>
              </a:clrFrom>
              <a:clrTo>
                <a:srgbClr val="FFFFFF">
                  <a:alpha val="0"/>
                </a:srgbClr>
              </a:clrTo>
            </a:clrChange>
          </a:blip>
          <a:stretch>
            <a:fillRect/>
          </a:stretch>
        </p:blipFill>
        <p:spPr>
          <a:xfrm>
            <a:off x="251520" y="260649"/>
            <a:ext cx="936104" cy="283668"/>
          </a:xfrm>
          <a:prstGeom prst="rect">
            <a:avLst/>
          </a:prstGeom>
        </p:spPr>
      </p:pic>
      <p:pic>
        <p:nvPicPr>
          <p:cNvPr id="11" name="Picture 8" descr="C:\Users\dominika\Desktop\leonardo_rgb.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179512" y="6362189"/>
            <a:ext cx="936103" cy="451187"/>
          </a:xfrm>
          <a:prstGeom prst="rect">
            <a:avLst/>
          </a:prstGeom>
          <a:noFill/>
          <a:ln w="9525">
            <a:noFill/>
            <a:miter lim="800000"/>
            <a:headEnd/>
            <a:tailEnd/>
          </a:ln>
        </p:spPr>
      </p:pic>
      <p:pic>
        <p:nvPicPr>
          <p:cNvPr id="10" name="Picture 7" descr="napis"/>
          <p:cNvPicPr>
            <a:picLocks noChangeAspect="1" noChangeArrowheads="1"/>
          </p:cNvPicPr>
          <p:nvPr/>
        </p:nvPicPr>
        <p:blipFill>
          <a:blip r:embed="rId5" cstate="print"/>
          <a:srcRect/>
          <a:stretch>
            <a:fillRect/>
          </a:stretch>
        </p:blipFill>
        <p:spPr bwMode="auto">
          <a:xfrm>
            <a:off x="1331640" y="333376"/>
            <a:ext cx="3888432" cy="158882"/>
          </a:xfrm>
          <a:prstGeom prst="rect">
            <a:avLst/>
          </a:prstGeom>
          <a:noFill/>
          <a:ln w="9525">
            <a:noFill/>
            <a:miter lim="800000"/>
            <a:headEnd/>
            <a:tailEnd/>
          </a:ln>
        </p:spPr>
      </p:pic>
      <p:sp>
        <p:nvSpPr>
          <p:cNvPr id="12" name="pole tekstowe 7"/>
          <p:cNvSpPr txBox="1">
            <a:spLocks noChangeArrowheads="1"/>
          </p:cNvSpPr>
          <p:nvPr/>
        </p:nvSpPr>
        <p:spPr bwMode="auto">
          <a:xfrm>
            <a:off x="3276600" y="6165850"/>
            <a:ext cx="2735263" cy="368300"/>
          </a:xfrm>
          <a:prstGeom prst="rect">
            <a:avLst/>
          </a:prstGeom>
          <a:noFill/>
          <a:ln w="9525">
            <a:noFill/>
            <a:miter lim="800000"/>
            <a:headEnd/>
            <a:tailEnd/>
          </a:ln>
        </p:spPr>
        <p:txBody>
          <a:bodyPr>
            <a:spAutoFit/>
          </a:bodyPr>
          <a:lstStyle/>
          <a:p>
            <a:r>
              <a:rPr lang="pl-PL" dirty="0">
                <a:latin typeface="Calibri" pitchFamily="34" charset="0"/>
              </a:rPr>
              <a:t>Konferencja Absolwentów</a:t>
            </a:r>
          </a:p>
        </p:txBody>
      </p:sp>
    </p:spTree>
  </p:cSld>
  <p:clrMapOvr>
    <a:masterClrMapping/>
  </p:clrMapOvr>
  <p:transition spd="med">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7"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7"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7"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7"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7"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5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50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7"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5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5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2294</TotalTime>
  <Words>681</Words>
  <Application>Microsoft Office PowerPoint</Application>
  <PresentationFormat>Pokaz na ekranie (4:3)</PresentationFormat>
  <Paragraphs>115</Paragraphs>
  <Slides>17</Slides>
  <Notes>9</Notes>
  <HiddenSlides>0</HiddenSlides>
  <MMClips>0</MMClips>
  <ScaleCrop>false</ScaleCrop>
  <HeadingPairs>
    <vt:vector size="4" baseType="variant">
      <vt:variant>
        <vt:lpstr>Motyw</vt:lpstr>
      </vt:variant>
      <vt:variant>
        <vt:i4>1</vt:i4>
      </vt:variant>
      <vt:variant>
        <vt:lpstr>Tytuły slajdów</vt:lpstr>
      </vt:variant>
      <vt:variant>
        <vt:i4>17</vt:i4>
      </vt:variant>
    </vt:vector>
  </HeadingPairs>
  <TitlesOfParts>
    <vt:vector size="18" baseType="lpstr">
      <vt:lpstr>Motyw pakietu Office</vt:lpstr>
      <vt:lpstr>DZIAŁALNOŚĆ IISS  JAKO PRZYKŁAD FUNKCJONOWANIA NOWOCZESNEGO THINK TANKU  W ŚRODOWISKU MIĘDZYNARODOWYM</vt:lpstr>
      <vt:lpstr>Plan prezentacji:</vt:lpstr>
      <vt:lpstr>1. Wstęp</vt:lpstr>
      <vt:lpstr>Slajd 4</vt:lpstr>
      <vt:lpstr>2. Misja, struktura organizacyjna (1)</vt:lpstr>
      <vt:lpstr>2. Misja, struktura organizacyjna (2)</vt:lpstr>
      <vt:lpstr>3. Działalność badawcza (1)</vt:lpstr>
      <vt:lpstr>3. Działalność badawcza (2)</vt:lpstr>
      <vt:lpstr>4. Publikacje, bazy danych</vt:lpstr>
      <vt:lpstr>Slajd 10</vt:lpstr>
      <vt:lpstr>5. Podsumowanie i wnioski dla Polski (1)</vt:lpstr>
      <vt:lpstr>5. Podsumowanie i wnioski dla Polski (2)</vt:lpstr>
      <vt:lpstr>6. Staż (1)</vt:lpstr>
      <vt:lpstr>Slajd 14</vt:lpstr>
      <vt:lpstr>6. Staż (2)</vt:lpstr>
      <vt:lpstr>Slajd 16</vt:lpstr>
      <vt:lpstr>Dziękuję za uwagę!</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MACholewicz-Staż w IISS</dc:title>
  <dc:creator>Mikołaj Agaton Cholewicz</dc:creator>
  <cp:lastModifiedBy>Mikołaj Agaton Cholewicz</cp:lastModifiedBy>
  <cp:revision>224</cp:revision>
  <dcterms:created xsi:type="dcterms:W3CDTF">2010-07-10T05:45:03Z</dcterms:created>
  <dcterms:modified xsi:type="dcterms:W3CDTF">2010-07-15T14:44:32Z</dcterms:modified>
</cp:coreProperties>
</file>